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86" r:id="rId2"/>
    <p:sldId id="294" r:id="rId3"/>
    <p:sldId id="302" r:id="rId4"/>
    <p:sldId id="303" r:id="rId5"/>
    <p:sldId id="304" r:id="rId6"/>
    <p:sldId id="301" r:id="rId7"/>
    <p:sldId id="296" r:id="rId8"/>
    <p:sldId id="297" r:id="rId9"/>
    <p:sldId id="298" r:id="rId10"/>
    <p:sldId id="300" r:id="rId11"/>
    <p:sldId id="259" r:id="rId12"/>
    <p:sldId id="306" r:id="rId13"/>
    <p:sldId id="279" r:id="rId14"/>
    <p:sldId id="305" r:id="rId15"/>
    <p:sldId id="280" r:id="rId16"/>
    <p:sldId id="290" r:id="rId17"/>
    <p:sldId id="284" r:id="rId18"/>
    <p:sldId id="307"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118" autoAdjust="0"/>
  </p:normalViewPr>
  <p:slideViewPr>
    <p:cSldViewPr>
      <p:cViewPr varScale="1">
        <p:scale>
          <a:sx n="89" d="100"/>
          <a:sy n="89" d="100"/>
        </p:scale>
        <p:origin x="-12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7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3066A-4871-4F36-B60A-DBDAA846D2D9}" type="doc">
      <dgm:prSet loTypeId="urn:microsoft.com/office/officeart/2005/8/layout/pyramid1" loCatId="pyramid" qsTypeId="urn:microsoft.com/office/officeart/2005/8/quickstyle/simple1" qsCatId="simple" csTypeId="urn:microsoft.com/office/officeart/2005/8/colors/accent1_2" csCatId="accent1" phldr="1"/>
      <dgm:spPr/>
    </dgm:pt>
    <dgm:pt modelId="{F6FD79D1-33BB-4457-975F-9BCEA7654BC4}">
      <dgm:prSet phldrT="[Text]" custT="1"/>
      <dgm:spPr/>
      <dgm:t>
        <a:bodyPr/>
        <a:lstStyle/>
        <a:p>
          <a:endParaRPr lang="en-US" sz="3600" dirty="0" smtClean="0"/>
        </a:p>
        <a:p>
          <a:r>
            <a:rPr lang="en-US" sz="2000" dirty="0" smtClean="0"/>
            <a:t>Lobbying</a:t>
          </a:r>
          <a:endParaRPr lang="en-US" sz="2000" dirty="0"/>
        </a:p>
      </dgm:t>
    </dgm:pt>
    <dgm:pt modelId="{3B04408A-C31F-4F02-8142-F286A7F8544E}" type="parTrans" cxnId="{D0DDC659-C7D6-4207-AF46-515C4DA06418}">
      <dgm:prSet/>
      <dgm:spPr/>
      <dgm:t>
        <a:bodyPr/>
        <a:lstStyle/>
        <a:p>
          <a:endParaRPr lang="en-US"/>
        </a:p>
      </dgm:t>
    </dgm:pt>
    <dgm:pt modelId="{21AD1706-1C83-48C5-B623-52D1A91DB728}" type="sibTrans" cxnId="{D0DDC659-C7D6-4207-AF46-515C4DA06418}">
      <dgm:prSet/>
      <dgm:spPr/>
      <dgm:t>
        <a:bodyPr/>
        <a:lstStyle/>
        <a:p>
          <a:endParaRPr lang="en-US"/>
        </a:p>
      </dgm:t>
    </dgm:pt>
    <dgm:pt modelId="{B5F85732-E0F7-4813-BE5E-B631346D4784}">
      <dgm:prSet phldrT="[Text]" custT="1"/>
      <dgm:spPr/>
      <dgm:t>
        <a:bodyPr/>
        <a:lstStyle/>
        <a:p>
          <a:endParaRPr lang="en-US" sz="1900" dirty="0" smtClean="0"/>
        </a:p>
        <a:p>
          <a:endParaRPr lang="en-US" sz="2400" dirty="0" smtClean="0"/>
        </a:p>
        <a:p>
          <a:r>
            <a:rPr lang="en-US" sz="2400" dirty="0" smtClean="0"/>
            <a:t>Advocacy</a:t>
          </a:r>
        </a:p>
        <a:p>
          <a:endParaRPr lang="en-US" sz="1900" dirty="0" smtClean="0"/>
        </a:p>
        <a:p>
          <a:endParaRPr lang="en-US" sz="1900" dirty="0"/>
        </a:p>
      </dgm:t>
    </dgm:pt>
    <dgm:pt modelId="{A3DE0AB4-E26B-421A-BBE1-11E674A8E10F}" type="parTrans" cxnId="{B0FB16E7-1630-4CF3-9CF6-67EEFCDA516C}">
      <dgm:prSet/>
      <dgm:spPr/>
      <dgm:t>
        <a:bodyPr/>
        <a:lstStyle/>
        <a:p>
          <a:endParaRPr lang="en-US"/>
        </a:p>
      </dgm:t>
    </dgm:pt>
    <dgm:pt modelId="{2A53042E-14B1-4F69-A838-010EA60148B3}" type="sibTrans" cxnId="{B0FB16E7-1630-4CF3-9CF6-67EEFCDA516C}">
      <dgm:prSet/>
      <dgm:spPr/>
      <dgm:t>
        <a:bodyPr/>
        <a:lstStyle/>
        <a:p>
          <a:endParaRPr lang="en-US"/>
        </a:p>
      </dgm:t>
    </dgm:pt>
    <dgm:pt modelId="{781604EB-FD30-4CA0-A26A-13E5FE924EDF}">
      <dgm:prSet phldrT="[Text]" custT="1"/>
      <dgm:spPr/>
      <dgm:t>
        <a:bodyPr/>
        <a:lstStyle/>
        <a:p>
          <a:r>
            <a:rPr lang="en-US" sz="2400" dirty="0" smtClean="0"/>
            <a:t>Public Awareness</a:t>
          </a:r>
          <a:endParaRPr lang="en-US" sz="2400" dirty="0"/>
        </a:p>
      </dgm:t>
    </dgm:pt>
    <dgm:pt modelId="{3924AAA9-3FBD-43EE-9A6E-A770ABFDDCD3}" type="parTrans" cxnId="{C693F052-010F-49EF-8A20-907CE8669159}">
      <dgm:prSet/>
      <dgm:spPr/>
      <dgm:t>
        <a:bodyPr/>
        <a:lstStyle/>
        <a:p>
          <a:endParaRPr lang="en-US"/>
        </a:p>
      </dgm:t>
    </dgm:pt>
    <dgm:pt modelId="{18069949-74BE-4051-97EE-E162DCD9C19E}" type="sibTrans" cxnId="{C693F052-010F-49EF-8A20-907CE8669159}">
      <dgm:prSet/>
      <dgm:spPr/>
      <dgm:t>
        <a:bodyPr/>
        <a:lstStyle/>
        <a:p>
          <a:endParaRPr lang="en-US"/>
        </a:p>
      </dgm:t>
    </dgm:pt>
    <dgm:pt modelId="{4BDFEA9D-45E8-4BBD-B265-3DE3563C7544}" type="pres">
      <dgm:prSet presAssocID="{6C53066A-4871-4F36-B60A-DBDAA846D2D9}" presName="Name0" presStyleCnt="0">
        <dgm:presLayoutVars>
          <dgm:dir/>
          <dgm:animLvl val="lvl"/>
          <dgm:resizeHandles val="exact"/>
        </dgm:presLayoutVars>
      </dgm:prSet>
      <dgm:spPr/>
    </dgm:pt>
    <dgm:pt modelId="{07ADF65B-2CC0-48B0-BCEB-31DBC39E9317}" type="pres">
      <dgm:prSet presAssocID="{F6FD79D1-33BB-4457-975F-9BCEA7654BC4}" presName="Name8" presStyleCnt="0"/>
      <dgm:spPr/>
    </dgm:pt>
    <dgm:pt modelId="{DB4D24A8-F57C-4140-A060-66E1408231F4}" type="pres">
      <dgm:prSet presAssocID="{F6FD79D1-33BB-4457-975F-9BCEA7654BC4}" presName="level" presStyleLbl="node1" presStyleIdx="0" presStyleCnt="3">
        <dgm:presLayoutVars>
          <dgm:chMax val="1"/>
          <dgm:bulletEnabled val="1"/>
        </dgm:presLayoutVars>
      </dgm:prSet>
      <dgm:spPr/>
      <dgm:t>
        <a:bodyPr/>
        <a:lstStyle/>
        <a:p>
          <a:endParaRPr lang="en-US"/>
        </a:p>
      </dgm:t>
    </dgm:pt>
    <dgm:pt modelId="{BCEECCA7-F9B0-4770-AC67-7EB5EC92FEBC}" type="pres">
      <dgm:prSet presAssocID="{F6FD79D1-33BB-4457-975F-9BCEA7654BC4}" presName="levelTx" presStyleLbl="revTx" presStyleIdx="0" presStyleCnt="0">
        <dgm:presLayoutVars>
          <dgm:chMax val="1"/>
          <dgm:bulletEnabled val="1"/>
        </dgm:presLayoutVars>
      </dgm:prSet>
      <dgm:spPr/>
      <dgm:t>
        <a:bodyPr/>
        <a:lstStyle/>
        <a:p>
          <a:endParaRPr lang="en-US"/>
        </a:p>
      </dgm:t>
    </dgm:pt>
    <dgm:pt modelId="{7351C7B5-AAFA-45DE-AE88-A7364A90698B}" type="pres">
      <dgm:prSet presAssocID="{B5F85732-E0F7-4813-BE5E-B631346D4784}" presName="Name8" presStyleCnt="0"/>
      <dgm:spPr/>
    </dgm:pt>
    <dgm:pt modelId="{FD7FB6A9-D974-464E-B8E9-6908B3328416}" type="pres">
      <dgm:prSet presAssocID="{B5F85732-E0F7-4813-BE5E-B631346D4784}" presName="level" presStyleLbl="node1" presStyleIdx="1" presStyleCnt="3">
        <dgm:presLayoutVars>
          <dgm:chMax val="1"/>
          <dgm:bulletEnabled val="1"/>
        </dgm:presLayoutVars>
      </dgm:prSet>
      <dgm:spPr/>
      <dgm:t>
        <a:bodyPr/>
        <a:lstStyle/>
        <a:p>
          <a:endParaRPr lang="en-US"/>
        </a:p>
      </dgm:t>
    </dgm:pt>
    <dgm:pt modelId="{812FA837-6CC6-401F-95E0-E99052241319}" type="pres">
      <dgm:prSet presAssocID="{B5F85732-E0F7-4813-BE5E-B631346D4784}" presName="levelTx" presStyleLbl="revTx" presStyleIdx="0" presStyleCnt="0">
        <dgm:presLayoutVars>
          <dgm:chMax val="1"/>
          <dgm:bulletEnabled val="1"/>
        </dgm:presLayoutVars>
      </dgm:prSet>
      <dgm:spPr/>
      <dgm:t>
        <a:bodyPr/>
        <a:lstStyle/>
        <a:p>
          <a:endParaRPr lang="en-US"/>
        </a:p>
      </dgm:t>
    </dgm:pt>
    <dgm:pt modelId="{79608FC6-C8BB-4BB0-9ADD-35414E78AE35}" type="pres">
      <dgm:prSet presAssocID="{781604EB-FD30-4CA0-A26A-13E5FE924EDF}" presName="Name8" presStyleCnt="0"/>
      <dgm:spPr/>
    </dgm:pt>
    <dgm:pt modelId="{E710032D-921A-4028-9AA7-B1E5ACAF6301}" type="pres">
      <dgm:prSet presAssocID="{781604EB-FD30-4CA0-A26A-13E5FE924EDF}" presName="level" presStyleLbl="node1" presStyleIdx="2" presStyleCnt="3">
        <dgm:presLayoutVars>
          <dgm:chMax val="1"/>
          <dgm:bulletEnabled val="1"/>
        </dgm:presLayoutVars>
      </dgm:prSet>
      <dgm:spPr/>
      <dgm:t>
        <a:bodyPr/>
        <a:lstStyle/>
        <a:p>
          <a:endParaRPr lang="en-US"/>
        </a:p>
      </dgm:t>
    </dgm:pt>
    <dgm:pt modelId="{987EDA82-5ABF-4489-B611-BE3A64CF7C45}" type="pres">
      <dgm:prSet presAssocID="{781604EB-FD30-4CA0-A26A-13E5FE924EDF}" presName="levelTx" presStyleLbl="revTx" presStyleIdx="0" presStyleCnt="0">
        <dgm:presLayoutVars>
          <dgm:chMax val="1"/>
          <dgm:bulletEnabled val="1"/>
        </dgm:presLayoutVars>
      </dgm:prSet>
      <dgm:spPr/>
      <dgm:t>
        <a:bodyPr/>
        <a:lstStyle/>
        <a:p>
          <a:endParaRPr lang="en-US"/>
        </a:p>
      </dgm:t>
    </dgm:pt>
  </dgm:ptLst>
  <dgm:cxnLst>
    <dgm:cxn modelId="{7004051E-3D29-49DE-AC9F-11BF57E260F3}" type="presOf" srcId="{781604EB-FD30-4CA0-A26A-13E5FE924EDF}" destId="{987EDA82-5ABF-4489-B611-BE3A64CF7C45}" srcOrd="1" destOrd="0" presId="urn:microsoft.com/office/officeart/2005/8/layout/pyramid1"/>
    <dgm:cxn modelId="{9A0D658F-7A09-494C-9680-A6D381E05817}" type="presOf" srcId="{781604EB-FD30-4CA0-A26A-13E5FE924EDF}" destId="{E710032D-921A-4028-9AA7-B1E5ACAF6301}" srcOrd="0" destOrd="0" presId="urn:microsoft.com/office/officeart/2005/8/layout/pyramid1"/>
    <dgm:cxn modelId="{0D5A066E-AF91-4A73-B3D1-F73DCBF5996E}" type="presOf" srcId="{B5F85732-E0F7-4813-BE5E-B631346D4784}" destId="{812FA837-6CC6-401F-95E0-E99052241319}" srcOrd="1" destOrd="0" presId="urn:microsoft.com/office/officeart/2005/8/layout/pyramid1"/>
    <dgm:cxn modelId="{F4343ECA-CA58-4AC3-8284-9BF77E60B05E}" type="presOf" srcId="{F6FD79D1-33BB-4457-975F-9BCEA7654BC4}" destId="{BCEECCA7-F9B0-4770-AC67-7EB5EC92FEBC}" srcOrd="1" destOrd="0" presId="urn:microsoft.com/office/officeart/2005/8/layout/pyramid1"/>
    <dgm:cxn modelId="{C26C9234-9F38-4DF5-BB53-FA0BC6AD4B4D}" type="presOf" srcId="{6C53066A-4871-4F36-B60A-DBDAA846D2D9}" destId="{4BDFEA9D-45E8-4BBD-B265-3DE3563C7544}" srcOrd="0" destOrd="0" presId="urn:microsoft.com/office/officeart/2005/8/layout/pyramid1"/>
    <dgm:cxn modelId="{77E70B9F-ECCC-48FC-B739-44C241C701B7}" type="presOf" srcId="{F6FD79D1-33BB-4457-975F-9BCEA7654BC4}" destId="{DB4D24A8-F57C-4140-A060-66E1408231F4}" srcOrd="0" destOrd="0" presId="urn:microsoft.com/office/officeart/2005/8/layout/pyramid1"/>
    <dgm:cxn modelId="{C693F052-010F-49EF-8A20-907CE8669159}" srcId="{6C53066A-4871-4F36-B60A-DBDAA846D2D9}" destId="{781604EB-FD30-4CA0-A26A-13E5FE924EDF}" srcOrd="2" destOrd="0" parTransId="{3924AAA9-3FBD-43EE-9A6E-A770ABFDDCD3}" sibTransId="{18069949-74BE-4051-97EE-E162DCD9C19E}"/>
    <dgm:cxn modelId="{83D051E9-FC95-4228-A070-28B93A919673}" type="presOf" srcId="{B5F85732-E0F7-4813-BE5E-B631346D4784}" destId="{FD7FB6A9-D974-464E-B8E9-6908B3328416}" srcOrd="0" destOrd="0" presId="urn:microsoft.com/office/officeart/2005/8/layout/pyramid1"/>
    <dgm:cxn modelId="{D0DDC659-C7D6-4207-AF46-515C4DA06418}" srcId="{6C53066A-4871-4F36-B60A-DBDAA846D2D9}" destId="{F6FD79D1-33BB-4457-975F-9BCEA7654BC4}" srcOrd="0" destOrd="0" parTransId="{3B04408A-C31F-4F02-8142-F286A7F8544E}" sibTransId="{21AD1706-1C83-48C5-B623-52D1A91DB728}"/>
    <dgm:cxn modelId="{B0FB16E7-1630-4CF3-9CF6-67EEFCDA516C}" srcId="{6C53066A-4871-4F36-B60A-DBDAA846D2D9}" destId="{B5F85732-E0F7-4813-BE5E-B631346D4784}" srcOrd="1" destOrd="0" parTransId="{A3DE0AB4-E26B-421A-BBE1-11E674A8E10F}" sibTransId="{2A53042E-14B1-4F69-A838-010EA60148B3}"/>
    <dgm:cxn modelId="{7424AFD4-BE72-415B-91D8-BDF67F4A905F}" type="presParOf" srcId="{4BDFEA9D-45E8-4BBD-B265-3DE3563C7544}" destId="{07ADF65B-2CC0-48B0-BCEB-31DBC39E9317}" srcOrd="0" destOrd="0" presId="urn:microsoft.com/office/officeart/2005/8/layout/pyramid1"/>
    <dgm:cxn modelId="{FAFC37A8-2268-4145-87A1-95C4C3B1DBF4}" type="presParOf" srcId="{07ADF65B-2CC0-48B0-BCEB-31DBC39E9317}" destId="{DB4D24A8-F57C-4140-A060-66E1408231F4}" srcOrd="0" destOrd="0" presId="urn:microsoft.com/office/officeart/2005/8/layout/pyramid1"/>
    <dgm:cxn modelId="{355D01BD-004F-4A77-B580-71DA19A6B813}" type="presParOf" srcId="{07ADF65B-2CC0-48B0-BCEB-31DBC39E9317}" destId="{BCEECCA7-F9B0-4770-AC67-7EB5EC92FEBC}" srcOrd="1" destOrd="0" presId="urn:microsoft.com/office/officeart/2005/8/layout/pyramid1"/>
    <dgm:cxn modelId="{60DA63B8-5940-4622-BB19-9A9BB3AE3F37}" type="presParOf" srcId="{4BDFEA9D-45E8-4BBD-B265-3DE3563C7544}" destId="{7351C7B5-AAFA-45DE-AE88-A7364A90698B}" srcOrd="1" destOrd="0" presId="urn:microsoft.com/office/officeart/2005/8/layout/pyramid1"/>
    <dgm:cxn modelId="{F26E713A-3E6A-4724-A5DF-9FABA48EF186}" type="presParOf" srcId="{7351C7B5-AAFA-45DE-AE88-A7364A90698B}" destId="{FD7FB6A9-D974-464E-B8E9-6908B3328416}" srcOrd="0" destOrd="0" presId="urn:microsoft.com/office/officeart/2005/8/layout/pyramid1"/>
    <dgm:cxn modelId="{1224C96E-A183-4F3D-82BF-B2D1E3FFADB1}" type="presParOf" srcId="{7351C7B5-AAFA-45DE-AE88-A7364A90698B}" destId="{812FA837-6CC6-401F-95E0-E99052241319}" srcOrd="1" destOrd="0" presId="urn:microsoft.com/office/officeart/2005/8/layout/pyramid1"/>
    <dgm:cxn modelId="{C41DD8EF-28B8-4FF4-9EE9-16A6B653B64A}" type="presParOf" srcId="{4BDFEA9D-45E8-4BBD-B265-3DE3563C7544}" destId="{79608FC6-C8BB-4BB0-9ADD-35414E78AE35}" srcOrd="2" destOrd="0" presId="urn:microsoft.com/office/officeart/2005/8/layout/pyramid1"/>
    <dgm:cxn modelId="{EFA73A34-0FFE-45AB-A917-C789327DBC84}" type="presParOf" srcId="{79608FC6-C8BB-4BB0-9ADD-35414E78AE35}" destId="{E710032D-921A-4028-9AA7-B1E5ACAF6301}" srcOrd="0" destOrd="0" presId="urn:microsoft.com/office/officeart/2005/8/layout/pyramid1"/>
    <dgm:cxn modelId="{605372A6-3F73-424C-B4E9-203A941EF682}" type="presParOf" srcId="{79608FC6-C8BB-4BB0-9ADD-35414E78AE35}" destId="{987EDA82-5ABF-4489-B611-BE3A64CF7C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2A413-8715-4A50-95F5-154876E85B8D}" type="datetimeFigureOut">
              <a:rPr lang="en-US" smtClean="0"/>
              <a:t>10/6/14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5814E-E342-469B-A706-3FE02D7F9E67}" type="slidenum">
              <a:rPr lang="en-US" smtClean="0"/>
              <a:t>‹#›</a:t>
            </a:fld>
            <a:endParaRPr lang="en-US"/>
          </a:p>
        </p:txBody>
      </p:sp>
    </p:spTree>
    <p:extLst>
      <p:ext uri="{BB962C8B-B14F-4D97-AF65-F5344CB8AC3E}">
        <p14:creationId xmlns:p14="http://schemas.microsoft.com/office/powerpoint/2010/main" val="101813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814E-E342-469B-A706-3FE02D7F9E67}" type="slidenum">
              <a:rPr lang="en-US" smtClean="0"/>
              <a:t>1</a:t>
            </a:fld>
            <a:endParaRPr lang="en-US"/>
          </a:p>
        </p:txBody>
      </p:sp>
    </p:spTree>
    <p:extLst>
      <p:ext uri="{BB962C8B-B14F-4D97-AF65-F5344CB8AC3E}">
        <p14:creationId xmlns:p14="http://schemas.microsoft.com/office/powerpoint/2010/main" val="129304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p>
          <a:p>
            <a:endParaRPr lang="en-US" dirty="0" smtClean="0"/>
          </a:p>
          <a:p>
            <a:pPr lvl="0"/>
            <a:endParaRPr lang="en-US" dirty="0" smtClean="0"/>
          </a:p>
          <a:p>
            <a:pPr lvl="0"/>
            <a:endParaRPr lang="en-US" dirty="0" smtClean="0"/>
          </a:p>
          <a:p>
            <a:pPr lvl="0"/>
            <a:r>
              <a:rPr lang="en-US" dirty="0" smtClean="0"/>
              <a:t>.</a:t>
            </a:r>
          </a:p>
          <a:p>
            <a:r>
              <a:rPr lang="en-US" dirty="0" smtClean="0"/>
              <a:t> </a:t>
            </a:r>
          </a:p>
          <a:p>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pPr/>
              <a:t>10</a:t>
            </a:fld>
            <a:endParaRPr lang="en-US" smtClean="0"/>
          </a:p>
        </p:txBody>
      </p:sp>
    </p:spTree>
    <p:extLst>
      <p:ext uri="{BB962C8B-B14F-4D97-AF65-F5344CB8AC3E}">
        <p14:creationId xmlns:p14="http://schemas.microsoft.com/office/powerpoint/2010/main" val="382498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814E-E342-469B-A706-3FE02D7F9E67}" type="slidenum">
              <a:rPr lang="en-US" smtClean="0"/>
              <a:t>11</a:t>
            </a:fld>
            <a:endParaRPr lang="en-US"/>
          </a:p>
        </p:txBody>
      </p:sp>
    </p:spTree>
    <p:extLst>
      <p:ext uri="{BB962C8B-B14F-4D97-AF65-F5344CB8AC3E}">
        <p14:creationId xmlns:p14="http://schemas.microsoft.com/office/powerpoint/2010/main" val="14148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p>
          <a:p>
            <a:endParaRPr lang="en-US" dirty="0" smtClean="0"/>
          </a:p>
          <a:p>
            <a:pPr lvl="0"/>
            <a:endParaRPr lang="en-US" dirty="0" smtClean="0"/>
          </a:p>
          <a:p>
            <a:pPr lvl="0"/>
            <a:endParaRPr lang="en-US" dirty="0" smtClean="0"/>
          </a:p>
          <a:p>
            <a:pPr lvl="0"/>
            <a:r>
              <a:rPr lang="en-US" dirty="0" smtClean="0"/>
              <a:t>.</a:t>
            </a:r>
          </a:p>
          <a:p>
            <a:r>
              <a:rPr lang="en-US" dirty="0" smtClean="0"/>
              <a:t> </a:t>
            </a:r>
          </a:p>
          <a:p>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pPr/>
              <a:t>12</a:t>
            </a:fld>
            <a:endParaRPr lang="en-US" smtClean="0"/>
          </a:p>
        </p:txBody>
      </p:sp>
    </p:spTree>
    <p:extLst>
      <p:ext uri="{BB962C8B-B14F-4D97-AF65-F5344CB8AC3E}">
        <p14:creationId xmlns:p14="http://schemas.microsoft.com/office/powerpoint/2010/main" val="359942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5814E-E342-469B-A706-3FE02D7F9E67}" type="slidenum">
              <a:rPr lang="en-US" smtClean="0"/>
              <a:t>13</a:t>
            </a:fld>
            <a:endParaRPr lang="en-US"/>
          </a:p>
        </p:txBody>
      </p:sp>
    </p:spTree>
    <p:extLst>
      <p:ext uri="{BB962C8B-B14F-4D97-AF65-F5344CB8AC3E}">
        <p14:creationId xmlns:p14="http://schemas.microsoft.com/office/powerpoint/2010/main" val="296616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5814E-E342-469B-A706-3FE02D7F9E67}" type="slidenum">
              <a:rPr lang="en-US" smtClean="0"/>
              <a:t>14</a:t>
            </a:fld>
            <a:endParaRPr lang="en-US"/>
          </a:p>
        </p:txBody>
      </p:sp>
    </p:spTree>
    <p:extLst>
      <p:ext uri="{BB962C8B-B14F-4D97-AF65-F5344CB8AC3E}">
        <p14:creationId xmlns:p14="http://schemas.microsoft.com/office/powerpoint/2010/main" val="315791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5814E-E342-469B-A706-3FE02D7F9E67}" type="slidenum">
              <a:rPr lang="en-US" smtClean="0"/>
              <a:t>15</a:t>
            </a:fld>
            <a:endParaRPr lang="en-US"/>
          </a:p>
        </p:txBody>
      </p:sp>
    </p:spTree>
    <p:extLst>
      <p:ext uri="{BB962C8B-B14F-4D97-AF65-F5344CB8AC3E}">
        <p14:creationId xmlns:p14="http://schemas.microsoft.com/office/powerpoint/2010/main" val="156179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5814E-E342-469B-A706-3FE02D7F9E67}" type="slidenum">
              <a:rPr lang="en-US" smtClean="0"/>
              <a:t>16</a:t>
            </a:fld>
            <a:endParaRPr lang="en-US"/>
          </a:p>
        </p:txBody>
      </p:sp>
    </p:spTree>
    <p:extLst>
      <p:ext uri="{BB962C8B-B14F-4D97-AF65-F5344CB8AC3E}">
        <p14:creationId xmlns:p14="http://schemas.microsoft.com/office/powerpoint/2010/main" val="724948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5814E-E342-469B-A706-3FE02D7F9E67}" type="slidenum">
              <a:rPr lang="en-US" smtClean="0"/>
              <a:t>17</a:t>
            </a:fld>
            <a:endParaRPr lang="en-US"/>
          </a:p>
        </p:txBody>
      </p:sp>
    </p:spTree>
    <p:extLst>
      <p:ext uri="{BB962C8B-B14F-4D97-AF65-F5344CB8AC3E}">
        <p14:creationId xmlns:p14="http://schemas.microsoft.com/office/powerpoint/2010/main" val="2922880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814E-E342-469B-A706-3FE02D7F9E67}" type="slidenum">
              <a:rPr lang="en-US" smtClean="0"/>
              <a:t>18</a:t>
            </a:fld>
            <a:endParaRPr lang="en-US"/>
          </a:p>
        </p:txBody>
      </p:sp>
    </p:spTree>
    <p:extLst>
      <p:ext uri="{BB962C8B-B14F-4D97-AF65-F5344CB8AC3E}">
        <p14:creationId xmlns:p14="http://schemas.microsoft.com/office/powerpoint/2010/main" val="129304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814E-E342-469B-A706-3FE02D7F9E67}" type="slidenum">
              <a:rPr lang="en-US" smtClean="0"/>
              <a:t>19</a:t>
            </a:fld>
            <a:endParaRPr lang="en-US"/>
          </a:p>
        </p:txBody>
      </p:sp>
    </p:spTree>
    <p:extLst>
      <p:ext uri="{BB962C8B-B14F-4D97-AF65-F5344CB8AC3E}">
        <p14:creationId xmlns:p14="http://schemas.microsoft.com/office/powerpoint/2010/main" val="129304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45814E-E342-469B-A706-3FE02D7F9E67}" type="slidenum">
              <a:rPr lang="en-US" smtClean="0"/>
              <a:t>2</a:t>
            </a:fld>
            <a:endParaRPr lang="en-US"/>
          </a:p>
        </p:txBody>
      </p:sp>
    </p:spTree>
    <p:extLst>
      <p:ext uri="{BB962C8B-B14F-4D97-AF65-F5344CB8AC3E}">
        <p14:creationId xmlns:p14="http://schemas.microsoft.com/office/powerpoint/2010/main" val="154396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xfrm>
            <a:off x="909923" y="4422303"/>
            <a:ext cx="5486400" cy="4114800"/>
          </a:xfrm>
          <a:noFill/>
          <a:ln/>
        </p:spPr>
        <p:txBody>
          <a:bodyPr/>
          <a:lstStyle/>
          <a:p>
            <a:pPr lvl="0"/>
            <a:endParaRPr lang="en-US" baseline="0" dirty="0" smtClean="0"/>
          </a:p>
          <a:p>
            <a:pPr lvl="0"/>
            <a:endParaRPr lang="en-US" baseline="0" dirty="0" smtClean="0"/>
          </a:p>
          <a:p>
            <a:pPr lvl="0"/>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pPr/>
              <a:t>3</a:t>
            </a:fld>
            <a:endParaRPr lang="en-US" dirty="0" smtClean="0"/>
          </a:p>
        </p:txBody>
      </p:sp>
      <p:sp>
        <p:nvSpPr>
          <p:cNvPr id="5" name="TextBox 4"/>
          <p:cNvSpPr txBox="1"/>
          <p:nvPr/>
        </p:nvSpPr>
        <p:spPr>
          <a:xfrm>
            <a:off x="1143000" y="4876800"/>
            <a:ext cx="4419600" cy="276991"/>
          </a:xfrm>
          <a:prstGeom prst="rect">
            <a:avLst/>
          </a:prstGeom>
          <a:noFill/>
        </p:spPr>
        <p:txBody>
          <a:bodyPr wrap="square" lIns="91431" tIns="45716" rIns="91431" bIns="45716" rtlCol="0">
            <a:spAutoFit/>
          </a:bodyPr>
          <a:lstStyle/>
          <a:p>
            <a:r>
              <a:rPr lang="en-US" sz="1200" dirty="0" smtClean="0"/>
              <a:t> </a:t>
            </a:r>
            <a:endParaRPr lang="en-US" dirty="0"/>
          </a:p>
        </p:txBody>
      </p:sp>
    </p:spTree>
    <p:extLst>
      <p:ext uri="{BB962C8B-B14F-4D97-AF65-F5344CB8AC3E}">
        <p14:creationId xmlns:p14="http://schemas.microsoft.com/office/powerpoint/2010/main" val="6165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5814E-E342-469B-A706-3FE02D7F9E67}" type="slidenum">
              <a:rPr lang="en-US" smtClean="0"/>
              <a:t>4</a:t>
            </a:fld>
            <a:endParaRPr lang="en-US"/>
          </a:p>
        </p:txBody>
      </p:sp>
    </p:spTree>
    <p:extLst>
      <p:ext uri="{BB962C8B-B14F-4D97-AF65-F5344CB8AC3E}">
        <p14:creationId xmlns:p14="http://schemas.microsoft.com/office/powerpoint/2010/main" val="210092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45814E-E342-469B-A706-3FE02D7F9E67}" type="slidenum">
              <a:rPr lang="en-US" smtClean="0"/>
              <a:t>5</a:t>
            </a:fld>
            <a:endParaRPr lang="en-US"/>
          </a:p>
        </p:txBody>
      </p:sp>
    </p:spTree>
    <p:extLst>
      <p:ext uri="{BB962C8B-B14F-4D97-AF65-F5344CB8AC3E}">
        <p14:creationId xmlns:p14="http://schemas.microsoft.com/office/powerpoint/2010/main" val="356033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solidFill>
                  <a:prstClr val="black"/>
                </a:solidFill>
              </a:rPr>
              <a:pPr/>
              <a:t>6</a:t>
            </a:fld>
            <a:endParaRPr lang="en-US" smtClean="0">
              <a:solidFill>
                <a:prstClr val="black"/>
              </a:solidFill>
            </a:endParaRPr>
          </a:p>
        </p:txBody>
      </p:sp>
    </p:spTree>
    <p:extLst>
      <p:ext uri="{BB962C8B-B14F-4D97-AF65-F5344CB8AC3E}">
        <p14:creationId xmlns:p14="http://schemas.microsoft.com/office/powerpoint/2010/main" val="407837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p>
        </p:txBody>
      </p:sp>
      <p:sp>
        <p:nvSpPr>
          <p:cNvPr id="21508" name="Slide Number Placeholder 3"/>
          <p:cNvSpPr>
            <a:spLocks noGrp="1"/>
          </p:cNvSpPr>
          <p:nvPr>
            <p:ph type="sldNum" sz="quarter" idx="5"/>
          </p:nvPr>
        </p:nvSpPr>
        <p:spPr>
          <a:noFill/>
        </p:spPr>
        <p:txBody>
          <a:bodyPr/>
          <a:lstStyle/>
          <a:p>
            <a:fld id="{6E650291-C1D6-4359-BD8F-2D271DDEFA6C}" type="slidenum">
              <a:rPr lang="en-US" smtClean="0"/>
              <a:pPr/>
              <a:t>7</a:t>
            </a:fld>
            <a:endParaRPr lang="en-US" smtClean="0"/>
          </a:p>
        </p:txBody>
      </p:sp>
    </p:spTree>
    <p:extLst>
      <p:ext uri="{BB962C8B-B14F-4D97-AF65-F5344CB8AC3E}">
        <p14:creationId xmlns:p14="http://schemas.microsoft.com/office/powerpoint/2010/main" val="358919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330325" y="825500"/>
            <a:ext cx="4572000" cy="3429000"/>
          </a:xfrm>
          <a:ln/>
        </p:spPr>
      </p:sp>
      <p:sp>
        <p:nvSpPr>
          <p:cNvPr id="20484" name="Slide Number Placeholder 3"/>
          <p:cNvSpPr>
            <a:spLocks noGrp="1"/>
          </p:cNvSpPr>
          <p:nvPr>
            <p:ph type="sldNum" sz="quarter" idx="5"/>
          </p:nvPr>
        </p:nvSpPr>
        <p:spPr>
          <a:noFill/>
        </p:spPr>
        <p:txBody>
          <a:bodyPr/>
          <a:lstStyle/>
          <a:p>
            <a:fld id="{2482A0C3-703C-4C04-8628-7FB69ECBAE58}" type="slidenum">
              <a:rPr lang="en-US" smtClean="0"/>
              <a:pPr/>
              <a:t>8</a:t>
            </a:fld>
            <a:endParaRPr lang="en-US" dirty="0" smtClean="0"/>
          </a:p>
        </p:txBody>
      </p:sp>
      <p:sp>
        <p:nvSpPr>
          <p:cNvPr id="7" name="Notes Placeholder 6"/>
          <p:cNvSpPr>
            <a:spLocks noGrp="1"/>
          </p:cNvSpPr>
          <p:nvPr>
            <p:ph type="body" sz="quarter" idx="10"/>
          </p:nvPr>
        </p:nvSpPr>
        <p:spPr/>
        <p:txBody>
          <a:bodyPr>
            <a:normAutofit/>
          </a:bodyPr>
          <a:lstStyle/>
          <a:p>
            <a:r>
              <a:rPr lang="en-US" dirty="0" smtClean="0"/>
              <a:t/>
            </a:r>
            <a:br>
              <a:rPr lang="en-US" dirty="0" smtClean="0"/>
            </a:br>
            <a:endParaRPr lang="en-US" dirty="0"/>
          </a:p>
        </p:txBody>
      </p:sp>
    </p:spTree>
    <p:extLst>
      <p:ext uri="{BB962C8B-B14F-4D97-AF65-F5344CB8AC3E}">
        <p14:creationId xmlns:p14="http://schemas.microsoft.com/office/powerpoint/2010/main" val="75678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4" name="Slide Number Placeholder 3"/>
          <p:cNvSpPr>
            <a:spLocks noGrp="1"/>
          </p:cNvSpPr>
          <p:nvPr>
            <p:ph type="sldNum" sz="quarter" idx="5"/>
          </p:nvPr>
        </p:nvSpPr>
        <p:spPr>
          <a:noFill/>
        </p:spPr>
        <p:txBody>
          <a:bodyPr/>
          <a:lstStyle/>
          <a:p>
            <a:fld id="{2482A0C3-703C-4C04-8628-7FB69ECBAE58}" type="slidenum">
              <a:rPr lang="en-US" smtClean="0"/>
              <a:pPr/>
              <a:t>9</a:t>
            </a:fld>
            <a:endParaRPr lang="en-US" dirty="0" smtClean="0"/>
          </a:p>
        </p:txBody>
      </p:sp>
      <p:sp>
        <p:nvSpPr>
          <p:cNvPr id="7" name="Notes Placeholder 6"/>
          <p:cNvSpPr>
            <a:spLocks noGrp="1"/>
          </p:cNvSpPr>
          <p:nvPr>
            <p:ph type="body" sz="quarter" idx="10"/>
          </p:nvPr>
        </p:nvSpPr>
        <p:spPr/>
        <p:txBody>
          <a:bodyPr>
            <a:normAutofit/>
          </a:bodyPr>
          <a:lstStyle/>
          <a:p>
            <a:pPr lvl="0"/>
            <a:endParaRPr lang="en-US" dirty="0" smtClean="0"/>
          </a:p>
          <a:p>
            <a:pPr lvl="0"/>
            <a:endParaRPr lang="en-US" dirty="0" smtClean="0"/>
          </a:p>
          <a:p>
            <a:endParaRPr lang="en-US" dirty="0"/>
          </a:p>
        </p:txBody>
      </p:sp>
      <p:sp>
        <p:nvSpPr>
          <p:cNvPr id="5" name="Rectangle 4"/>
          <p:cNvSpPr/>
          <p:nvPr/>
        </p:nvSpPr>
        <p:spPr>
          <a:xfrm>
            <a:off x="1118152" y="4946755"/>
            <a:ext cx="4025348" cy="860040"/>
          </a:xfrm>
          <a:prstGeom prst="rect">
            <a:avLst/>
          </a:prstGeom>
        </p:spPr>
        <p:txBody>
          <a:bodyPr wrap="square" lIns="89715" tIns="44856" rIns="89715" bIns="44856">
            <a:spAutoFit/>
          </a:bodyPr>
          <a:lstStyle/>
          <a:p>
            <a:pPr lvl="0"/>
            <a:endParaRPr lang="en-US" sz="1400" dirty="0"/>
          </a:p>
          <a:p>
            <a:pPr lvl="0"/>
            <a:r>
              <a:rPr lang="en-US" dirty="0" smtClean="0"/>
              <a:t/>
            </a:r>
            <a:br>
              <a:rPr lang="en-US" dirty="0" smtClean="0"/>
            </a:br>
            <a:endParaRPr lang="en-US" dirty="0" smtClean="0"/>
          </a:p>
        </p:txBody>
      </p:sp>
    </p:spTree>
    <p:extLst>
      <p:ext uri="{BB962C8B-B14F-4D97-AF65-F5344CB8AC3E}">
        <p14:creationId xmlns:p14="http://schemas.microsoft.com/office/powerpoint/2010/main" val="397679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DF4866-12C6-4114-BEF1-4B8CFA246412}" type="datetimeFigureOut">
              <a:rPr lang="en-US" smtClean="0"/>
              <a:t>10/6/14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DFFB53-2172-4CC8-85BC-42A69B19948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DF4866-12C6-4114-BEF1-4B8CFA246412}"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FFB53-2172-4CC8-85BC-42A69B1994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3DFFB53-2172-4CC8-85BC-42A69B19948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DF4866-12C6-4114-BEF1-4B8CFA246412}"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DF4866-12C6-4114-BEF1-4B8CFA246412}"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3DFFB53-2172-4CC8-85BC-42A69B19948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8DF4866-12C6-4114-BEF1-4B8CFA246412}" type="datetimeFigureOut">
              <a:rPr lang="en-US" smtClean="0"/>
              <a:t>10/6/14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3DFFB53-2172-4CC8-85BC-42A69B19948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8DF4866-12C6-4114-BEF1-4B8CFA246412}"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FFB53-2172-4CC8-85BC-42A69B19948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DF4866-12C6-4114-BEF1-4B8CFA246412}" type="datetimeFigureOut">
              <a:rPr lang="en-US" smtClean="0"/>
              <a:t>10/6/14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3DFFB53-2172-4CC8-85BC-42A69B19948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DF4866-12C6-4114-BEF1-4B8CFA246412}" type="datetimeFigureOut">
              <a:rPr lang="en-US" smtClean="0"/>
              <a:t>10/6/14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3DFFB53-2172-4CC8-85BC-42A69B1994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DF4866-12C6-4114-BEF1-4B8CFA246412}" type="datetimeFigureOut">
              <a:rPr lang="en-US" smtClean="0"/>
              <a:t>10/6/14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3DFFB53-2172-4CC8-85BC-42A69B1994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3DFFB53-2172-4CC8-85BC-42A69B19948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8DF4866-12C6-4114-BEF1-4B8CFA246412}" type="datetimeFigureOut">
              <a:rPr lang="en-US" smtClean="0"/>
              <a:t>10/6/14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3DFFB53-2172-4CC8-85BC-42A69B19948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8DF4866-12C6-4114-BEF1-4B8CFA246412}" type="datetimeFigureOut">
              <a:rPr lang="en-US" smtClean="0"/>
              <a:t>10/6/14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8DF4866-12C6-4114-BEF1-4B8CFA246412}" type="datetimeFigureOut">
              <a:rPr lang="en-US" smtClean="0"/>
              <a:t>10/6/14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3DFFB53-2172-4CC8-85BC-42A69B19948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743200"/>
            <a:ext cx="8382000" cy="2677656"/>
          </a:xfrm>
          <a:prstGeom prst="rect">
            <a:avLst/>
          </a:prstGeom>
          <a:noFill/>
        </p:spPr>
        <p:txBody>
          <a:bodyPr wrap="square" rtlCol="0">
            <a:spAutoFit/>
          </a:bodyPr>
          <a:lstStyle/>
          <a:p>
            <a:pPr algn="ctr"/>
            <a:endParaRPr lang="en-US" sz="4000" dirty="0" smtClean="0"/>
          </a:p>
          <a:p>
            <a:pPr algn="ctr"/>
            <a:endParaRPr lang="en-US" sz="3600" dirty="0" smtClean="0">
              <a:latin typeface="Tahoma" pitchFamily="34" charset="0"/>
              <a:cs typeface="Tahoma" pitchFamily="34" charset="0"/>
            </a:endParaRPr>
          </a:p>
          <a:p>
            <a:pPr algn="ctr"/>
            <a:endParaRPr lang="en-US" sz="2800" b="1" dirty="0" smtClean="0">
              <a:solidFill>
                <a:srgbClr val="0070C0"/>
              </a:solidFill>
              <a:latin typeface="Arial" pitchFamily="34" charset="0"/>
              <a:cs typeface="Arial" pitchFamily="34" charset="0"/>
            </a:endParaRPr>
          </a:p>
          <a:p>
            <a:pPr algn="ctr"/>
            <a:endParaRPr lang="en-US" sz="2800" dirty="0" smtClean="0"/>
          </a:p>
          <a:p>
            <a:pPr algn="ctr"/>
            <a:endParaRPr lang="en-US" dirty="0" smtClean="0"/>
          </a:p>
          <a:p>
            <a:pPr algn="ctr"/>
            <a:endParaRPr lang="en-US" dirty="0"/>
          </a:p>
        </p:txBody>
      </p:sp>
      <p:sp>
        <p:nvSpPr>
          <p:cNvPr id="5" name="TextBox 4"/>
          <p:cNvSpPr txBox="1"/>
          <p:nvPr/>
        </p:nvSpPr>
        <p:spPr>
          <a:xfrm>
            <a:off x="685800" y="1524000"/>
            <a:ext cx="8305800" cy="4893647"/>
          </a:xfrm>
          <a:prstGeom prst="rect">
            <a:avLst/>
          </a:prstGeom>
          <a:noFill/>
        </p:spPr>
        <p:txBody>
          <a:bodyPr wrap="square" rtlCol="0">
            <a:spAutoFit/>
          </a:bodyPr>
          <a:lstStyle/>
          <a:p>
            <a:pPr algn="ctr"/>
            <a:endParaRPr lang="en-US" sz="3600" b="1" dirty="0" smtClean="0">
              <a:solidFill>
                <a:srgbClr val="FF0000"/>
              </a:solidFill>
              <a:latin typeface="Arial" pitchFamily="34" charset="0"/>
              <a:cs typeface="Arial" pitchFamily="34" charset="0"/>
            </a:endParaRPr>
          </a:p>
          <a:p>
            <a:pPr algn="ctr"/>
            <a:r>
              <a:rPr lang="en-US" sz="3600" b="1" dirty="0" smtClean="0">
                <a:solidFill>
                  <a:srgbClr val="0070C0"/>
                </a:solidFill>
                <a:latin typeface="Arial" pitchFamily="34" charset="0"/>
                <a:cs typeface="Arial" pitchFamily="34" charset="0"/>
              </a:rPr>
              <a:t>Adventures with the A-Word: </a:t>
            </a:r>
          </a:p>
          <a:p>
            <a:pPr algn="ctr"/>
            <a:r>
              <a:rPr lang="en-US" sz="3600" dirty="0" smtClean="0">
                <a:solidFill>
                  <a:srgbClr val="0070C0"/>
                </a:solidFill>
                <a:latin typeface="Arial" pitchFamily="34" charset="0"/>
                <a:cs typeface="Arial" pitchFamily="34" charset="0"/>
              </a:rPr>
              <a:t>Advocacy Planning at ALA</a:t>
            </a:r>
            <a:endParaRPr lang="en-US" sz="2800" dirty="0">
              <a:solidFill>
                <a:srgbClr val="0070C0"/>
              </a:solidFill>
              <a:latin typeface="Arial" pitchFamily="34" charset="0"/>
              <a:cs typeface="Arial" pitchFamily="34" charset="0"/>
            </a:endParaRPr>
          </a:p>
          <a:p>
            <a:pPr algn="ctr"/>
            <a:r>
              <a:rPr lang="en-US" sz="2800" b="1" dirty="0">
                <a:latin typeface="Arial" pitchFamily="34" charset="0"/>
                <a:cs typeface="Arial" pitchFamily="34" charset="0"/>
              </a:rPr>
              <a:t> </a:t>
            </a:r>
          </a:p>
          <a:p>
            <a:pPr lvl="2" algn="r"/>
            <a:endParaRPr lang="en-US" sz="2000" dirty="0" smtClean="0">
              <a:solidFill>
                <a:srgbClr val="0070C0"/>
              </a:solidFill>
              <a:latin typeface="Arial" panose="020B0604020202020204" pitchFamily="34" charset="0"/>
              <a:cs typeface="Arial" pitchFamily="34" charset="0"/>
            </a:endParaRPr>
          </a:p>
          <a:p>
            <a:pPr lvl="2" algn="r"/>
            <a:endParaRPr lang="en-US" sz="2000" dirty="0">
              <a:solidFill>
                <a:srgbClr val="0070C0"/>
              </a:solidFill>
              <a:latin typeface="Arial" panose="020B0604020202020204" pitchFamily="34" charset="0"/>
              <a:cs typeface="Arial" pitchFamily="34" charset="0"/>
            </a:endParaRPr>
          </a:p>
          <a:p>
            <a:pPr lvl="2" algn="r"/>
            <a:r>
              <a:rPr lang="en-US" sz="2000" dirty="0" smtClean="0">
                <a:solidFill>
                  <a:srgbClr val="0070C0"/>
                </a:solidFill>
                <a:latin typeface="Arial" panose="020B0604020202020204" pitchFamily="34" charset="0"/>
                <a:cs typeface="Arial" pitchFamily="34" charset="0"/>
              </a:rPr>
              <a:t>Marci Merola, Director</a:t>
            </a:r>
          </a:p>
          <a:p>
            <a:pPr lvl="2" algn="r"/>
            <a:r>
              <a:rPr lang="en-US" sz="2000" dirty="0" smtClean="0">
                <a:solidFill>
                  <a:srgbClr val="0070C0"/>
                </a:solidFill>
                <a:latin typeface="Arial" panose="020B0604020202020204" pitchFamily="34" charset="0"/>
                <a:cs typeface="Arial" pitchFamily="34" charset="0"/>
              </a:rPr>
              <a:t>ALA Office for Library Advocacy</a:t>
            </a:r>
          </a:p>
          <a:p>
            <a:pPr lvl="2" algn="r"/>
            <a:r>
              <a:rPr lang="en-US" sz="2000" dirty="0" smtClean="0">
                <a:solidFill>
                  <a:srgbClr val="0070C0"/>
                </a:solidFill>
                <a:latin typeface="Arial" panose="020B0604020202020204" pitchFamily="34" charset="0"/>
                <a:cs typeface="Arial" pitchFamily="34" charset="0"/>
              </a:rPr>
              <a:t>Oregon Library Assn. Executive Board Meeting</a:t>
            </a:r>
          </a:p>
          <a:p>
            <a:pPr lvl="2" algn="r"/>
            <a:r>
              <a:rPr lang="en-US" sz="2000" dirty="0" smtClean="0">
                <a:solidFill>
                  <a:srgbClr val="0070C0"/>
                </a:solidFill>
                <a:latin typeface="Arial" panose="020B0604020202020204" pitchFamily="34" charset="0"/>
                <a:cs typeface="Arial" pitchFamily="34" charset="0"/>
              </a:rPr>
              <a:t>October 3, 2014</a:t>
            </a:r>
          </a:p>
          <a:p>
            <a:endParaRPr lang="en-US" sz="2800" dirty="0" smtClean="0">
              <a:solidFill>
                <a:srgbClr val="0070C0"/>
              </a:solidFill>
            </a:endParaRPr>
          </a:p>
          <a:p>
            <a:endParaRPr lang="en-US" sz="2800" dirty="0" smtClean="0"/>
          </a:p>
        </p:txBody>
      </p:sp>
      <p:pic>
        <p:nvPicPr>
          <p:cNvPr id="7" name="Picture 6" descr="alA.jpg"/>
          <p:cNvPicPr>
            <a:picLocks noChangeAspect="1"/>
          </p:cNvPicPr>
          <p:nvPr/>
        </p:nvPicPr>
        <p:blipFill>
          <a:blip r:embed="rId3" cstate="print"/>
          <a:stretch>
            <a:fillRect/>
          </a:stretch>
        </p:blipFill>
        <p:spPr>
          <a:xfrm>
            <a:off x="4867064" y="6052242"/>
            <a:ext cx="3975370" cy="304800"/>
          </a:xfrm>
          <a:prstGeom prst="rect">
            <a:avLst/>
          </a:prstGeom>
        </p:spPr>
      </p:pic>
      <p:pic>
        <p:nvPicPr>
          <p:cNvPr id="8" name="Picture 7" descr="ola_stacked_web.gif"/>
          <p:cNvPicPr>
            <a:picLocks noChangeAspect="1"/>
          </p:cNvPicPr>
          <p:nvPr/>
        </p:nvPicPr>
        <p:blipFill>
          <a:blip r:embed="rId4" cstate="print"/>
          <a:stretch>
            <a:fillRect/>
          </a:stretch>
        </p:blipFill>
        <p:spPr>
          <a:xfrm>
            <a:off x="228600" y="393536"/>
            <a:ext cx="2362200" cy="637794"/>
          </a:xfrm>
          <a:prstGeom prst="rect">
            <a:avLst/>
          </a:prstGeom>
        </p:spPr>
      </p:pic>
    </p:spTree>
    <p:extLst>
      <p:ext uri="{BB962C8B-B14F-4D97-AF65-F5344CB8AC3E}">
        <p14:creationId xmlns:p14="http://schemas.microsoft.com/office/powerpoint/2010/main" val="3227822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685800" y="1981200"/>
            <a:ext cx="8077200" cy="1754326"/>
          </a:xfrm>
          <a:prstGeom prst="rect">
            <a:avLst/>
          </a:prstGeom>
          <a:noFill/>
          <a:ln w="9525">
            <a:noFill/>
            <a:miter lim="800000"/>
            <a:headEnd/>
            <a:tailEnd/>
          </a:ln>
        </p:spPr>
        <p:txBody>
          <a:bodyPr wrap="square">
            <a:spAutoFit/>
          </a:bodyPr>
          <a:lstStyle/>
          <a:p>
            <a:pPr algn="ctr"/>
            <a:endParaRPr lang="en-US" sz="3600" b="1" dirty="0" smtClean="0">
              <a:latin typeface="Trebuchet MS" pitchFamily="34" charset="0"/>
              <a:cs typeface="Arial" charset="0"/>
            </a:endParaRPr>
          </a:p>
          <a:p>
            <a:pPr algn="ctr"/>
            <a:r>
              <a:rPr lang="en-US" sz="3200" b="1" dirty="0" smtClean="0">
                <a:latin typeface="Calisto MT (Headings)"/>
                <a:cs typeface="Arial" charset="0"/>
              </a:rPr>
              <a:t>Library Service </a:t>
            </a:r>
            <a:r>
              <a:rPr lang="en-US" sz="3200" b="1" dirty="0" err="1" smtClean="0">
                <a:latin typeface="Calisto MT (Headings)"/>
                <a:cs typeface="Arial" charset="0"/>
              </a:rPr>
              <a:t>vs.Value</a:t>
            </a:r>
            <a:r>
              <a:rPr lang="en-US" sz="3200" b="1" dirty="0" smtClean="0">
                <a:latin typeface="Calisto MT (Headings)"/>
                <a:cs typeface="Arial" charset="0"/>
              </a:rPr>
              <a:t> of Libraries</a:t>
            </a:r>
          </a:p>
          <a:p>
            <a:pPr algn="ctr"/>
            <a:r>
              <a:rPr lang="en-US" sz="3200" b="1" dirty="0" smtClean="0">
                <a:latin typeface="Calisto MT (Headings)"/>
                <a:cs typeface="Arial" charset="0"/>
              </a:rPr>
              <a:t>(users vs. supporters</a:t>
            </a:r>
            <a:r>
              <a:rPr lang="en-US" sz="3600" b="1" dirty="0" smtClean="0">
                <a:latin typeface="Calisto MT (Headings)"/>
                <a:cs typeface="Arial" charset="0"/>
              </a:rPr>
              <a:t>)</a:t>
            </a:r>
            <a:endParaRPr lang="en-US" sz="3600" b="1" dirty="0">
              <a:latin typeface="Calisto MT (Headings)"/>
              <a:cs typeface="Arial" charset="0"/>
            </a:endParaRPr>
          </a:p>
        </p:txBody>
      </p:sp>
      <p:sp>
        <p:nvSpPr>
          <p:cNvPr id="3" name="TextBox 2"/>
          <p:cNvSpPr txBox="1"/>
          <p:nvPr/>
        </p:nvSpPr>
        <p:spPr>
          <a:xfrm>
            <a:off x="2438400" y="1219201"/>
            <a:ext cx="4876800" cy="1754326"/>
          </a:xfrm>
          <a:prstGeom prst="rect">
            <a:avLst/>
          </a:prstGeom>
          <a:noFill/>
        </p:spPr>
        <p:txBody>
          <a:bodyPr wrap="square" rtlCol="0">
            <a:spAutoFit/>
          </a:bodyPr>
          <a:lstStyle/>
          <a:p>
            <a:endParaRPr lang="en-US" sz="5400" b="1" dirty="0" smtClean="0">
              <a:solidFill>
                <a:srgbClr val="FF0000"/>
              </a:solidFill>
              <a:latin typeface="Freestyle Script" pitchFamily="66" charset="0"/>
            </a:endParaRPr>
          </a:p>
          <a:p>
            <a:endParaRPr lang="en-US" sz="5400" b="1" dirty="0">
              <a:solidFill>
                <a:srgbClr val="FF0000"/>
              </a:solidFill>
              <a:latin typeface="Freestyle Script" pitchFamily="66" charset="0"/>
            </a:endParaRPr>
          </a:p>
        </p:txBody>
      </p:sp>
    </p:spTree>
    <p:extLst>
      <p:ext uri="{BB962C8B-B14F-4D97-AF65-F5344CB8AC3E}">
        <p14:creationId xmlns:p14="http://schemas.microsoft.com/office/powerpoint/2010/main" val="4441800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7772400" cy="609600"/>
          </a:xfrm>
        </p:spPr>
        <p:txBody>
          <a:bodyPr>
            <a:normAutofit fontScale="90000"/>
          </a:bodyPr>
          <a:lstStyle/>
          <a:p>
            <a:r>
              <a:rPr lang="en-US" sz="4000" dirty="0" smtClean="0">
                <a:solidFill>
                  <a:srgbClr val="0070C0"/>
                </a:solidFill>
              </a:rPr>
              <a:t>Strategic Plan</a:t>
            </a:r>
            <a:endParaRPr lang="en-US" sz="4000" dirty="0">
              <a:solidFill>
                <a:srgbClr val="0070C0"/>
              </a:solidFill>
            </a:endParaRPr>
          </a:p>
        </p:txBody>
      </p:sp>
      <p:sp>
        <p:nvSpPr>
          <p:cNvPr id="4" name="TextBox 3"/>
          <p:cNvSpPr txBox="1"/>
          <p:nvPr/>
        </p:nvSpPr>
        <p:spPr>
          <a:xfrm>
            <a:off x="1143000" y="1905000"/>
            <a:ext cx="7086600" cy="3139321"/>
          </a:xfrm>
          <a:prstGeom prst="rect">
            <a:avLst/>
          </a:prstGeom>
          <a:noFill/>
        </p:spPr>
        <p:txBody>
          <a:bodyPr wrap="square" rtlCol="0">
            <a:spAutoFit/>
          </a:bodyPr>
          <a:lstStyle/>
          <a:p>
            <a:endParaRPr lang="en-US" b="1" dirty="0" smtClean="0"/>
          </a:p>
          <a:p>
            <a:endParaRPr lang="en-US" b="1" dirty="0" smtClean="0">
              <a:latin typeface="Arial" pitchFamily="34" charset="0"/>
              <a:cs typeface="Arial" pitchFamily="34" charset="0"/>
            </a:endParaRPr>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r>
              <a:rPr lang="en-US" dirty="0" smtClean="0"/>
              <a:t/>
            </a:r>
            <a:br>
              <a:rPr lang="en-US" dirty="0" smtClean="0"/>
            </a:b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34"/>
            <a:ext cx="9144000" cy="6966857"/>
          </a:xfrm>
          <a:prstGeom prst="rect">
            <a:avLst/>
          </a:prstGeom>
        </p:spPr>
      </p:pic>
    </p:spTree>
    <p:extLst>
      <p:ext uri="{BB962C8B-B14F-4D97-AF65-F5344CB8AC3E}">
        <p14:creationId xmlns:p14="http://schemas.microsoft.com/office/powerpoint/2010/main" val="2508350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707571" y="1981200"/>
            <a:ext cx="8077200" cy="2554545"/>
          </a:xfrm>
          <a:prstGeom prst="rect">
            <a:avLst/>
          </a:prstGeom>
          <a:noFill/>
          <a:ln w="9525">
            <a:noFill/>
            <a:miter lim="800000"/>
            <a:headEnd/>
            <a:tailEnd/>
          </a:ln>
        </p:spPr>
        <p:txBody>
          <a:bodyPr wrap="square">
            <a:spAutoFit/>
          </a:bodyPr>
          <a:lstStyle/>
          <a:p>
            <a:pPr algn="ctr"/>
            <a:r>
              <a:rPr lang="en-US" sz="3200" b="1" dirty="0" smtClean="0">
                <a:latin typeface="Calisto MT (Headings)"/>
                <a:cs typeface="Arial" charset="0"/>
              </a:rPr>
              <a:t>ALA’s three new strategic areas</a:t>
            </a:r>
          </a:p>
          <a:p>
            <a:pPr marL="1828800" lvl="3" indent="-457200">
              <a:buFont typeface="Arial" panose="020B0604020202020204" pitchFamily="34" charset="0"/>
              <a:buChar char="•"/>
            </a:pPr>
            <a:endParaRPr lang="en-US" sz="3200" b="1" dirty="0" smtClean="0">
              <a:latin typeface="Calisto MT (Headings)"/>
              <a:cs typeface="Arial" charset="0"/>
            </a:endParaRPr>
          </a:p>
          <a:p>
            <a:pPr marL="1828800" lvl="3" indent="-457200">
              <a:buFont typeface="Arial" panose="020B0604020202020204" pitchFamily="34" charset="0"/>
              <a:buChar char="•"/>
            </a:pPr>
            <a:r>
              <a:rPr lang="en-US" sz="3200" b="1" dirty="0" smtClean="0">
                <a:latin typeface="Calisto MT (Headings)"/>
                <a:cs typeface="Arial" charset="0"/>
              </a:rPr>
              <a:t>Advocacy</a:t>
            </a:r>
          </a:p>
          <a:p>
            <a:pPr marL="1828800" lvl="3" indent="-457200">
              <a:buFont typeface="Arial" panose="020B0604020202020204" pitchFamily="34" charset="0"/>
              <a:buChar char="•"/>
            </a:pPr>
            <a:r>
              <a:rPr lang="en-US" sz="3200" b="1" dirty="0" smtClean="0">
                <a:latin typeface="Calisto MT (Headings)"/>
                <a:cs typeface="Arial" charset="0"/>
              </a:rPr>
              <a:t>Information Policy</a:t>
            </a:r>
          </a:p>
          <a:p>
            <a:pPr marL="1828800" lvl="3" indent="-457200">
              <a:buFont typeface="Arial" panose="020B0604020202020204" pitchFamily="34" charset="0"/>
              <a:buChar char="•"/>
            </a:pPr>
            <a:r>
              <a:rPr lang="en-US" sz="3200" b="1" dirty="0" smtClean="0">
                <a:latin typeface="Calisto MT (Headings)"/>
                <a:cs typeface="Arial" charset="0"/>
              </a:rPr>
              <a:t>Professional Development</a:t>
            </a:r>
          </a:p>
        </p:txBody>
      </p:sp>
      <p:sp>
        <p:nvSpPr>
          <p:cNvPr id="3" name="TextBox 2"/>
          <p:cNvSpPr txBox="1"/>
          <p:nvPr/>
        </p:nvSpPr>
        <p:spPr>
          <a:xfrm>
            <a:off x="2438400" y="1219201"/>
            <a:ext cx="4876800" cy="1754326"/>
          </a:xfrm>
          <a:prstGeom prst="rect">
            <a:avLst/>
          </a:prstGeom>
          <a:noFill/>
        </p:spPr>
        <p:txBody>
          <a:bodyPr wrap="square" rtlCol="0">
            <a:spAutoFit/>
          </a:bodyPr>
          <a:lstStyle/>
          <a:p>
            <a:endParaRPr lang="en-US" sz="5400" b="1" dirty="0" smtClean="0">
              <a:solidFill>
                <a:srgbClr val="FF0000"/>
              </a:solidFill>
              <a:latin typeface="Freestyle Script" pitchFamily="66" charset="0"/>
            </a:endParaRPr>
          </a:p>
          <a:p>
            <a:endParaRPr lang="en-US" sz="5400" b="1" dirty="0">
              <a:solidFill>
                <a:srgbClr val="FF0000"/>
              </a:solidFill>
              <a:latin typeface="Freestyle Script" pitchFamily="66" charset="0"/>
            </a:endParaRPr>
          </a:p>
        </p:txBody>
      </p:sp>
    </p:spTree>
    <p:extLst>
      <p:ext uri="{BB962C8B-B14F-4D97-AF65-F5344CB8AC3E}">
        <p14:creationId xmlns:p14="http://schemas.microsoft.com/office/powerpoint/2010/main" val="6287745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7772400" cy="762000"/>
          </a:xfrm>
        </p:spPr>
        <p:txBody>
          <a:bodyPr>
            <a:normAutofit/>
          </a:bodyPr>
          <a:lstStyle/>
          <a:p>
            <a:r>
              <a:rPr lang="en-US" sz="4000" dirty="0" smtClean="0">
                <a:solidFill>
                  <a:srgbClr val="0070C0"/>
                </a:solidFill>
              </a:rPr>
              <a:t>Strategic Plan</a:t>
            </a:r>
            <a:endParaRPr lang="en-US" sz="4000" dirty="0">
              <a:solidFill>
                <a:srgbClr val="0070C0"/>
              </a:solidFill>
            </a:endParaRPr>
          </a:p>
        </p:txBody>
      </p:sp>
      <p:sp>
        <p:nvSpPr>
          <p:cNvPr id="4" name="TextBox 3"/>
          <p:cNvSpPr txBox="1"/>
          <p:nvPr/>
        </p:nvSpPr>
        <p:spPr>
          <a:xfrm>
            <a:off x="1143000" y="1905000"/>
            <a:ext cx="7086600" cy="3139321"/>
          </a:xfrm>
          <a:prstGeom prst="rect">
            <a:avLst/>
          </a:prstGeom>
          <a:noFill/>
        </p:spPr>
        <p:txBody>
          <a:bodyPr wrap="square" rtlCol="0">
            <a:spAutoFit/>
          </a:bodyPr>
          <a:lstStyle/>
          <a:p>
            <a:endParaRPr lang="en-US" b="1" dirty="0" smtClean="0"/>
          </a:p>
          <a:p>
            <a:endParaRPr lang="en-US" b="1" dirty="0" smtClean="0">
              <a:latin typeface="Arial" pitchFamily="34" charset="0"/>
              <a:cs typeface="Arial" pitchFamily="34" charset="0"/>
            </a:endParaRPr>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r>
              <a:rPr lang="en-US" dirty="0" smtClean="0"/>
              <a:t/>
            </a:r>
            <a:br>
              <a:rPr lang="en-US" dirty="0" smtClean="0"/>
            </a:b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2677" cy="7036371"/>
          </a:xfrm>
          <a:prstGeom prst="rect">
            <a:avLst/>
          </a:prstGeom>
        </p:spPr>
      </p:pic>
    </p:spTree>
    <p:extLst>
      <p:ext uri="{BB962C8B-B14F-4D97-AF65-F5344CB8AC3E}">
        <p14:creationId xmlns:p14="http://schemas.microsoft.com/office/powerpoint/2010/main" val="37677737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rmAutofit/>
          </a:bodyPr>
          <a:lstStyle/>
          <a:p>
            <a:r>
              <a:rPr lang="en-US" sz="4000" dirty="0" smtClean="0">
                <a:solidFill>
                  <a:schemeClr val="tx1"/>
                </a:solidFill>
                <a:latin typeface="Calisto MT (Headings)"/>
              </a:rPr>
              <a:t>Visioning Questions</a:t>
            </a:r>
            <a:endParaRPr lang="en-US" sz="4000" dirty="0">
              <a:solidFill>
                <a:schemeClr val="tx1"/>
              </a:solidFill>
              <a:latin typeface="Calisto MT (Headings)"/>
            </a:endParaRPr>
          </a:p>
        </p:txBody>
      </p:sp>
      <p:sp>
        <p:nvSpPr>
          <p:cNvPr id="4" name="TextBox 3"/>
          <p:cNvSpPr txBox="1"/>
          <p:nvPr/>
        </p:nvSpPr>
        <p:spPr>
          <a:xfrm>
            <a:off x="1135602" y="2133600"/>
            <a:ext cx="7086600" cy="3139321"/>
          </a:xfrm>
          <a:prstGeom prst="rect">
            <a:avLst/>
          </a:prstGeom>
          <a:noFill/>
        </p:spPr>
        <p:txBody>
          <a:bodyPr wrap="square" rtlCol="0">
            <a:spAutoFit/>
          </a:bodyPr>
          <a:lstStyle/>
          <a:p>
            <a:pPr marL="285750" lvl="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we are doing advocacy and public awareness correctly, what is different for libraries five years from now? For librarians? For the Association? </a:t>
            </a:r>
          </a:p>
          <a:p>
            <a:r>
              <a:rPr lang="en-US"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tactics and strategies do we have to employ to get to that point?</a:t>
            </a:r>
          </a:p>
          <a:p>
            <a:r>
              <a:rPr lang="en-US"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our goals?</a:t>
            </a:r>
          </a:p>
        </p:txBody>
      </p:sp>
    </p:spTree>
    <p:extLst>
      <p:ext uri="{BB962C8B-B14F-4D97-AF65-F5344CB8AC3E}">
        <p14:creationId xmlns:p14="http://schemas.microsoft.com/office/powerpoint/2010/main" val="1833903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905000"/>
            <a:ext cx="7086600" cy="3139321"/>
          </a:xfrm>
          <a:prstGeom prst="rect">
            <a:avLst/>
          </a:prstGeom>
          <a:noFill/>
        </p:spPr>
        <p:txBody>
          <a:bodyPr wrap="square" rtlCol="0">
            <a:spAutoFit/>
          </a:bodyPr>
          <a:lstStyle/>
          <a:p>
            <a:endParaRPr lang="en-US" b="1" dirty="0" smtClean="0"/>
          </a:p>
          <a:p>
            <a:endParaRPr lang="en-US" b="1" dirty="0" smtClean="0">
              <a:latin typeface="Arial" pitchFamily="34" charset="0"/>
              <a:cs typeface="Arial" pitchFamily="34" charset="0"/>
            </a:endParaRPr>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r>
              <a:rPr lang="en-US" dirty="0" smtClean="0"/>
              <a:t/>
            </a:r>
            <a:br>
              <a:rPr lang="en-US" dirty="0" smtClean="0"/>
            </a:b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1" y="14796"/>
            <a:ext cx="9383362" cy="6843204"/>
          </a:xfrm>
          <a:prstGeom prst="rect">
            <a:avLst/>
          </a:prstGeom>
        </p:spPr>
      </p:pic>
    </p:spTree>
    <p:extLst>
      <p:ext uri="{BB962C8B-B14F-4D97-AF65-F5344CB8AC3E}">
        <p14:creationId xmlns:p14="http://schemas.microsoft.com/office/powerpoint/2010/main" val="23884196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94219508"/>
              </p:ext>
            </p:extLst>
          </p:nvPr>
        </p:nvGraphicFramePr>
        <p:xfrm>
          <a:off x="27160" y="0"/>
          <a:ext cx="9116840" cy="7044830"/>
        </p:xfrm>
        <a:graphic>
          <a:graphicData uri="http://schemas.openxmlformats.org/presentationml/2006/ole">
            <mc:AlternateContent xmlns:mc="http://schemas.openxmlformats.org/markup-compatibility/2006">
              <mc:Choice xmlns:v="urn:schemas-microsoft-com:vml" Requires="v">
                <p:oleObj spid="_x0000_s2061" name="Acrobat Document" r:id="rId4" imgW="7543607" imgH="5829107" progId="AcroExch.Document.11">
                  <p:embed/>
                </p:oleObj>
              </mc:Choice>
              <mc:Fallback>
                <p:oleObj name="Acrobat Document" r:id="rId4" imgW="7543607" imgH="5829107" progId="AcroExch.Document.11">
                  <p:embed/>
                  <p:pic>
                    <p:nvPicPr>
                      <p:cNvPr id="0" name=""/>
                      <p:cNvPicPr/>
                      <p:nvPr/>
                    </p:nvPicPr>
                    <p:blipFill>
                      <a:blip r:embed="rId5"/>
                      <a:stretch>
                        <a:fillRect/>
                      </a:stretch>
                    </p:blipFill>
                    <p:spPr>
                      <a:xfrm>
                        <a:off x="27160" y="0"/>
                        <a:ext cx="9116840" cy="7044830"/>
                      </a:xfrm>
                      <a:prstGeom prst="rect">
                        <a:avLst/>
                      </a:prstGeom>
                    </p:spPr>
                  </p:pic>
                </p:oleObj>
              </mc:Fallback>
            </mc:AlternateContent>
          </a:graphicData>
        </a:graphic>
      </p:graphicFrame>
    </p:spTree>
    <p:extLst>
      <p:ext uri="{BB962C8B-B14F-4D97-AF65-F5344CB8AC3E}">
        <p14:creationId xmlns:p14="http://schemas.microsoft.com/office/powerpoint/2010/main" val="156530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31953256"/>
              </p:ext>
            </p:extLst>
          </p:nvPr>
        </p:nvGraphicFramePr>
        <p:xfrm>
          <a:off x="9808" y="-1"/>
          <a:ext cx="9286592" cy="7176003"/>
        </p:xfrm>
        <a:graphic>
          <a:graphicData uri="http://schemas.openxmlformats.org/presentationml/2006/ole">
            <mc:AlternateContent xmlns:mc="http://schemas.openxmlformats.org/markup-compatibility/2006">
              <mc:Choice xmlns:v="urn:schemas-microsoft-com:vml" Requires="v">
                <p:oleObj spid="_x0000_s1043" name="Acrobat Document" r:id="rId4" imgW="7543607" imgH="5829107" progId="AcroExch.Document.11">
                  <p:embed/>
                </p:oleObj>
              </mc:Choice>
              <mc:Fallback>
                <p:oleObj name="Acrobat Document" r:id="rId4" imgW="7543607" imgH="5829107" progId="AcroExch.Document.11">
                  <p:embed/>
                  <p:pic>
                    <p:nvPicPr>
                      <p:cNvPr id="0" name=""/>
                      <p:cNvPicPr/>
                      <p:nvPr/>
                    </p:nvPicPr>
                    <p:blipFill>
                      <a:blip r:embed="rId5"/>
                      <a:stretch>
                        <a:fillRect/>
                      </a:stretch>
                    </p:blipFill>
                    <p:spPr>
                      <a:xfrm>
                        <a:off x="9808" y="-1"/>
                        <a:ext cx="9286592" cy="7176003"/>
                      </a:xfrm>
                      <a:prstGeom prst="rect">
                        <a:avLst/>
                      </a:prstGeom>
                    </p:spPr>
                  </p:pic>
                </p:oleObj>
              </mc:Fallback>
            </mc:AlternateContent>
          </a:graphicData>
        </a:graphic>
      </p:graphicFrame>
    </p:spTree>
    <p:extLst>
      <p:ext uri="{BB962C8B-B14F-4D97-AF65-F5344CB8AC3E}">
        <p14:creationId xmlns:p14="http://schemas.microsoft.com/office/powerpoint/2010/main" val="10075552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743200"/>
            <a:ext cx="8382000" cy="2677656"/>
          </a:xfrm>
          <a:prstGeom prst="rect">
            <a:avLst/>
          </a:prstGeom>
          <a:noFill/>
        </p:spPr>
        <p:txBody>
          <a:bodyPr wrap="square" rtlCol="0">
            <a:spAutoFit/>
          </a:bodyPr>
          <a:lstStyle/>
          <a:p>
            <a:pPr algn="ctr"/>
            <a:endParaRPr lang="en-US" sz="4000" dirty="0" smtClean="0"/>
          </a:p>
          <a:p>
            <a:pPr algn="ctr"/>
            <a:endParaRPr lang="en-US" sz="3600" dirty="0" smtClean="0">
              <a:latin typeface="Tahoma" pitchFamily="34" charset="0"/>
              <a:cs typeface="Tahoma" pitchFamily="34" charset="0"/>
            </a:endParaRPr>
          </a:p>
          <a:p>
            <a:pPr algn="ctr"/>
            <a:endParaRPr lang="en-US" sz="2800" b="1" dirty="0" smtClean="0">
              <a:solidFill>
                <a:srgbClr val="0070C0"/>
              </a:solidFill>
              <a:latin typeface="Arial" pitchFamily="34" charset="0"/>
              <a:cs typeface="Arial" pitchFamily="34" charset="0"/>
            </a:endParaRPr>
          </a:p>
          <a:p>
            <a:pPr algn="ctr"/>
            <a:endParaRPr lang="en-US" sz="2800" dirty="0" smtClean="0"/>
          </a:p>
          <a:p>
            <a:pPr algn="ctr"/>
            <a:endParaRPr lang="en-US" dirty="0" smtClean="0"/>
          </a:p>
          <a:p>
            <a:pPr algn="ctr"/>
            <a:endParaRPr lang="en-US" dirty="0"/>
          </a:p>
        </p:txBody>
      </p:sp>
      <p:sp>
        <p:nvSpPr>
          <p:cNvPr id="5" name="TextBox 4"/>
          <p:cNvSpPr txBox="1"/>
          <p:nvPr/>
        </p:nvSpPr>
        <p:spPr>
          <a:xfrm>
            <a:off x="685800" y="1524000"/>
            <a:ext cx="8305800" cy="3970318"/>
          </a:xfrm>
          <a:prstGeom prst="rect">
            <a:avLst/>
          </a:prstGeom>
          <a:noFill/>
        </p:spPr>
        <p:txBody>
          <a:bodyPr wrap="square" rtlCol="0">
            <a:spAutoFit/>
          </a:bodyPr>
          <a:lstStyle/>
          <a:p>
            <a:r>
              <a:rPr lang="en-US" sz="2800" b="1" dirty="0" smtClean="0">
                <a:latin typeface="Arial" pitchFamily="34" charset="0"/>
                <a:cs typeface="Arial" pitchFamily="34" charset="0"/>
              </a:rPr>
              <a:t>Strategic Plan Components:</a:t>
            </a:r>
          </a:p>
          <a:p>
            <a:pPr marL="457200" indent="-457200">
              <a:buFont typeface="Arial" panose="020B0604020202020204" pitchFamily="34" charset="0"/>
              <a:buChar char="•"/>
            </a:pPr>
            <a:endParaRPr lang="en-US" sz="2800" b="1" dirty="0">
              <a:latin typeface="Arial" pitchFamily="34" charset="0"/>
              <a:cs typeface="Arial" pitchFamily="34" charset="0"/>
            </a:endParaRPr>
          </a:p>
          <a:p>
            <a:pPr marL="457200" indent="-457200">
              <a:buFont typeface="Arial" panose="020B0604020202020204" pitchFamily="34" charset="0"/>
              <a:buChar char="•"/>
            </a:pPr>
            <a:r>
              <a:rPr lang="en-US" sz="2800" b="1" dirty="0" smtClean="0">
                <a:latin typeface="Arial" pitchFamily="34" charset="0"/>
                <a:cs typeface="Arial" pitchFamily="34" charset="0"/>
              </a:rPr>
              <a:t>Advocacy Vision</a:t>
            </a:r>
          </a:p>
          <a:p>
            <a:pPr marL="457200" indent="-457200">
              <a:buFont typeface="Arial" panose="020B0604020202020204" pitchFamily="34" charset="0"/>
              <a:buChar char="•"/>
            </a:pPr>
            <a:r>
              <a:rPr lang="en-US" sz="2800" b="1" dirty="0" smtClean="0">
                <a:latin typeface="Arial" pitchFamily="34" charset="0"/>
                <a:cs typeface="Arial" pitchFamily="34" charset="0"/>
              </a:rPr>
              <a:t>Goals/Objectives/Strategies/Metrics</a:t>
            </a:r>
          </a:p>
          <a:p>
            <a:pPr marL="457200" indent="-457200">
              <a:buFont typeface="Arial" panose="020B0604020202020204" pitchFamily="34" charset="0"/>
              <a:buChar char="•"/>
            </a:pPr>
            <a:r>
              <a:rPr lang="en-US" sz="2800" b="1" dirty="0" smtClean="0">
                <a:latin typeface="Arial" pitchFamily="34" charset="0"/>
                <a:cs typeface="Arial" pitchFamily="34" charset="0"/>
              </a:rPr>
              <a:t>Framework (advocacy continuum) </a:t>
            </a:r>
          </a:p>
          <a:p>
            <a:pPr marL="457200" indent="-457200">
              <a:buFont typeface="Arial" panose="020B0604020202020204" pitchFamily="34" charset="0"/>
              <a:buChar char="•"/>
            </a:pPr>
            <a:r>
              <a:rPr lang="en-US" sz="2800" b="1" dirty="0" smtClean="0">
                <a:latin typeface="Arial" pitchFamily="34" charset="0"/>
                <a:cs typeface="Arial" pitchFamily="34" charset="0"/>
              </a:rPr>
              <a:t>Program Portfolio</a:t>
            </a:r>
          </a:p>
          <a:p>
            <a:pPr marL="457200" indent="-457200">
              <a:buFont typeface="Arial" panose="020B0604020202020204" pitchFamily="34" charset="0"/>
              <a:buChar char="•"/>
            </a:pPr>
            <a:r>
              <a:rPr lang="en-US" sz="2800" b="1" dirty="0" smtClean="0">
                <a:latin typeface="Arial" pitchFamily="34" charset="0"/>
                <a:cs typeface="Arial" pitchFamily="34" charset="0"/>
              </a:rPr>
              <a:t>Annual Action Plans</a:t>
            </a:r>
          </a:p>
          <a:p>
            <a:endParaRPr lang="en-US" sz="2800" b="1" dirty="0">
              <a:latin typeface="Arial" pitchFamily="34" charset="0"/>
              <a:cs typeface="Arial" pitchFamily="34" charset="0"/>
            </a:endParaRPr>
          </a:p>
          <a:p>
            <a:endParaRPr lang="en-US" sz="2800" dirty="0" smtClean="0"/>
          </a:p>
        </p:txBody>
      </p:sp>
    </p:spTree>
    <p:extLst>
      <p:ext uri="{BB962C8B-B14F-4D97-AF65-F5344CB8AC3E}">
        <p14:creationId xmlns:p14="http://schemas.microsoft.com/office/powerpoint/2010/main" val="11774192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743200"/>
            <a:ext cx="8382000" cy="2677656"/>
          </a:xfrm>
          <a:prstGeom prst="rect">
            <a:avLst/>
          </a:prstGeom>
          <a:noFill/>
        </p:spPr>
        <p:txBody>
          <a:bodyPr wrap="square" rtlCol="0">
            <a:spAutoFit/>
          </a:bodyPr>
          <a:lstStyle/>
          <a:p>
            <a:pPr algn="ctr"/>
            <a:endParaRPr lang="en-US" sz="4000" dirty="0" smtClean="0"/>
          </a:p>
          <a:p>
            <a:pPr algn="ctr"/>
            <a:endParaRPr lang="en-US" sz="3600" dirty="0" smtClean="0">
              <a:latin typeface="Tahoma" pitchFamily="34" charset="0"/>
              <a:cs typeface="Tahoma" pitchFamily="34" charset="0"/>
            </a:endParaRPr>
          </a:p>
          <a:p>
            <a:pPr algn="ctr"/>
            <a:endParaRPr lang="en-US" sz="2800" b="1" dirty="0" smtClean="0">
              <a:solidFill>
                <a:srgbClr val="0070C0"/>
              </a:solidFill>
              <a:latin typeface="Arial" pitchFamily="34" charset="0"/>
              <a:cs typeface="Arial" pitchFamily="34" charset="0"/>
            </a:endParaRPr>
          </a:p>
          <a:p>
            <a:pPr algn="ctr"/>
            <a:endParaRPr lang="en-US" sz="2800" dirty="0" smtClean="0"/>
          </a:p>
          <a:p>
            <a:pPr algn="ctr"/>
            <a:endParaRPr lang="en-US" dirty="0" smtClean="0"/>
          </a:p>
          <a:p>
            <a:pPr algn="ctr"/>
            <a:endParaRPr lang="en-US" dirty="0"/>
          </a:p>
        </p:txBody>
      </p:sp>
      <p:sp>
        <p:nvSpPr>
          <p:cNvPr id="5" name="TextBox 4"/>
          <p:cNvSpPr txBox="1"/>
          <p:nvPr/>
        </p:nvSpPr>
        <p:spPr>
          <a:xfrm>
            <a:off x="685800" y="1524000"/>
            <a:ext cx="8305800" cy="4154984"/>
          </a:xfrm>
          <a:prstGeom prst="rect">
            <a:avLst/>
          </a:prstGeom>
          <a:noFill/>
        </p:spPr>
        <p:txBody>
          <a:bodyPr wrap="square" rtlCol="0">
            <a:spAutoFit/>
          </a:bodyPr>
          <a:lstStyle/>
          <a:p>
            <a:pPr algn="ctr"/>
            <a:endParaRPr lang="en-US" sz="3600" b="1" dirty="0" smtClean="0">
              <a:solidFill>
                <a:schemeClr val="accent2"/>
              </a:solidFill>
              <a:latin typeface="Arial" pitchFamily="34" charset="0"/>
              <a:cs typeface="Arial" pitchFamily="34" charset="0"/>
            </a:endParaRPr>
          </a:p>
          <a:p>
            <a:pPr algn="ctr"/>
            <a:endParaRPr lang="en-US" sz="3600" b="1" dirty="0">
              <a:solidFill>
                <a:schemeClr val="accent2"/>
              </a:solidFill>
              <a:latin typeface="Arial" pitchFamily="34" charset="0"/>
              <a:cs typeface="Arial" pitchFamily="34" charset="0"/>
            </a:endParaRPr>
          </a:p>
          <a:p>
            <a:pPr algn="ctr"/>
            <a:r>
              <a:rPr lang="en-US" sz="3600" b="1" dirty="0" smtClean="0">
                <a:solidFill>
                  <a:srgbClr val="C00000"/>
                </a:solidFill>
                <a:latin typeface="Arial" pitchFamily="34" charset="0"/>
                <a:cs typeface="Arial" pitchFamily="34" charset="0"/>
              </a:rPr>
              <a:t>Thank you, OLA!</a:t>
            </a:r>
            <a:endParaRPr lang="en-US" sz="2800" b="1" dirty="0">
              <a:solidFill>
                <a:srgbClr val="C00000"/>
              </a:solidFill>
              <a:latin typeface="Arial" pitchFamily="34" charset="0"/>
              <a:cs typeface="Arial" pitchFamily="34" charset="0"/>
            </a:endParaRPr>
          </a:p>
          <a:p>
            <a:pPr lvl="2" algn="r"/>
            <a:endParaRPr lang="en-US" sz="2000" dirty="0" smtClean="0">
              <a:solidFill>
                <a:srgbClr val="0070C0"/>
              </a:solidFill>
              <a:latin typeface="Arial" panose="020B0604020202020204" pitchFamily="34" charset="0"/>
              <a:cs typeface="Arial" pitchFamily="34" charset="0"/>
            </a:endParaRPr>
          </a:p>
          <a:p>
            <a:pPr lvl="2" algn="r"/>
            <a:endParaRPr lang="en-US" sz="2000" dirty="0">
              <a:solidFill>
                <a:srgbClr val="0070C0"/>
              </a:solidFill>
              <a:latin typeface="Arial" panose="020B0604020202020204" pitchFamily="34" charset="0"/>
              <a:cs typeface="Arial" pitchFamily="34" charset="0"/>
            </a:endParaRPr>
          </a:p>
          <a:p>
            <a:pPr lvl="2" algn="r"/>
            <a:r>
              <a:rPr lang="en-US" sz="2000" dirty="0" smtClean="0">
                <a:solidFill>
                  <a:srgbClr val="0070C0"/>
                </a:solidFill>
                <a:latin typeface="Arial" panose="020B0604020202020204" pitchFamily="34" charset="0"/>
                <a:cs typeface="Arial" pitchFamily="34" charset="0"/>
              </a:rPr>
              <a:t>Marci Merola, Director</a:t>
            </a:r>
          </a:p>
          <a:p>
            <a:pPr lvl="2" algn="r"/>
            <a:r>
              <a:rPr lang="en-US" sz="2000" dirty="0" smtClean="0">
                <a:solidFill>
                  <a:srgbClr val="0070C0"/>
                </a:solidFill>
                <a:latin typeface="Arial" panose="020B0604020202020204" pitchFamily="34" charset="0"/>
                <a:cs typeface="Arial" pitchFamily="34" charset="0"/>
              </a:rPr>
              <a:t>ALA Office for Library Advocacy</a:t>
            </a:r>
          </a:p>
          <a:p>
            <a:pPr lvl="2" algn="r"/>
            <a:r>
              <a:rPr lang="en-US" sz="2000" dirty="0" smtClean="0">
                <a:solidFill>
                  <a:srgbClr val="C00000"/>
                </a:solidFill>
                <a:latin typeface="Arial" panose="020B0604020202020204" pitchFamily="34" charset="0"/>
                <a:cs typeface="Arial" pitchFamily="34" charset="0"/>
              </a:rPr>
              <a:t>mmerola@ala.org</a:t>
            </a:r>
          </a:p>
          <a:p>
            <a:endParaRPr lang="en-US" sz="2800" dirty="0" smtClean="0">
              <a:solidFill>
                <a:srgbClr val="0070C0"/>
              </a:solidFill>
            </a:endParaRPr>
          </a:p>
          <a:p>
            <a:endParaRPr lang="en-US" sz="2800" dirty="0" smtClean="0"/>
          </a:p>
        </p:txBody>
      </p:sp>
      <p:pic>
        <p:nvPicPr>
          <p:cNvPr id="7" name="Picture 6" descr="alA.jpg"/>
          <p:cNvPicPr>
            <a:picLocks noChangeAspect="1"/>
          </p:cNvPicPr>
          <p:nvPr/>
        </p:nvPicPr>
        <p:blipFill>
          <a:blip r:embed="rId3" cstate="print"/>
          <a:stretch>
            <a:fillRect/>
          </a:stretch>
        </p:blipFill>
        <p:spPr>
          <a:xfrm>
            <a:off x="4495800" y="6096000"/>
            <a:ext cx="3975370" cy="272374"/>
          </a:xfrm>
          <a:prstGeom prst="rect">
            <a:avLst/>
          </a:prstGeom>
        </p:spPr>
      </p:pic>
      <p:pic>
        <p:nvPicPr>
          <p:cNvPr id="8" name="Picture 7" descr="ola_stacked_web.gif"/>
          <p:cNvPicPr>
            <a:picLocks noChangeAspect="1"/>
          </p:cNvPicPr>
          <p:nvPr/>
        </p:nvPicPr>
        <p:blipFill>
          <a:blip r:embed="rId4" cstate="print"/>
          <a:stretch>
            <a:fillRect/>
          </a:stretch>
        </p:blipFill>
        <p:spPr>
          <a:xfrm>
            <a:off x="228600" y="393536"/>
            <a:ext cx="2362200" cy="637794"/>
          </a:xfrm>
          <a:prstGeom prst="rect">
            <a:avLst/>
          </a:prstGeom>
        </p:spPr>
      </p:pic>
    </p:spTree>
    <p:extLst>
      <p:ext uri="{BB962C8B-B14F-4D97-AF65-F5344CB8AC3E}">
        <p14:creationId xmlns:p14="http://schemas.microsoft.com/office/powerpoint/2010/main" val="17304176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752600"/>
            <a:ext cx="7010400" cy="2123658"/>
          </a:xfrm>
          <a:prstGeom prst="rect">
            <a:avLst/>
          </a:prstGeom>
          <a:noFill/>
        </p:spPr>
        <p:txBody>
          <a:bodyPr wrap="square" rtlCol="0">
            <a:spAutoFit/>
          </a:bodyPr>
          <a:lstStyle/>
          <a:p>
            <a:pPr algn="ctr"/>
            <a:r>
              <a:rPr lang="en-US" sz="4800" b="1" dirty="0" smtClean="0">
                <a:solidFill>
                  <a:srgbClr val="0070C0"/>
                </a:solidFill>
                <a:latin typeface="Calisto MT (Headings)"/>
                <a:cs typeface="Arial" charset="0"/>
              </a:rPr>
              <a:t>How do you</a:t>
            </a:r>
          </a:p>
          <a:p>
            <a:pPr algn="ctr"/>
            <a:r>
              <a:rPr lang="en-US" sz="4800" b="1" dirty="0" smtClean="0">
                <a:solidFill>
                  <a:srgbClr val="0070C0"/>
                </a:solidFill>
                <a:latin typeface="Calisto MT (Headings)"/>
                <a:cs typeface="Arial" charset="0"/>
              </a:rPr>
              <a:t>define advocacy</a:t>
            </a:r>
            <a:r>
              <a:rPr lang="en-US" sz="4800" b="1" dirty="0">
                <a:solidFill>
                  <a:srgbClr val="0070C0"/>
                </a:solidFill>
                <a:latin typeface="Calisto MT (Headings)"/>
                <a:cs typeface="Arial" charset="0"/>
              </a:rPr>
              <a:t>? </a:t>
            </a:r>
          </a:p>
          <a:p>
            <a:endParaRPr lang="en-US" sz="3600" b="1" dirty="0">
              <a:latin typeface="Calisto MT (Headings)"/>
              <a:cs typeface="Arial" charset="0"/>
            </a:endParaRPr>
          </a:p>
        </p:txBody>
      </p:sp>
    </p:spTree>
    <p:extLst>
      <p:ext uri="{BB962C8B-B14F-4D97-AF65-F5344CB8AC3E}">
        <p14:creationId xmlns:p14="http://schemas.microsoft.com/office/powerpoint/2010/main" val="382698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143000" y="914400"/>
            <a:ext cx="7239000" cy="4524315"/>
          </a:xfrm>
          <a:prstGeom prst="rect">
            <a:avLst/>
          </a:prstGeom>
          <a:noFill/>
          <a:ln w="9525">
            <a:noFill/>
            <a:miter lim="800000"/>
            <a:headEnd/>
            <a:tailEnd/>
          </a:ln>
        </p:spPr>
        <p:txBody>
          <a:bodyPr wrap="square">
            <a:spAutoFit/>
          </a:bodyPr>
          <a:lstStyle/>
          <a:p>
            <a:r>
              <a:rPr lang="en-US" sz="3600" b="1" dirty="0" smtClean="0">
                <a:latin typeface="Calisto MT (Headings)"/>
                <a:cs typeface="Arial" charset="0"/>
              </a:rPr>
              <a:t>The Office for Library Advocacy</a:t>
            </a:r>
          </a:p>
          <a:p>
            <a:endParaRPr lang="en-US" sz="1200" b="1" dirty="0" smtClean="0">
              <a:latin typeface="Calisto MT (Headings)"/>
              <a:cs typeface="Arial" charset="0"/>
            </a:endParaRPr>
          </a:p>
          <a:p>
            <a:r>
              <a:rPr lang="en-US" sz="1200" dirty="0" smtClean="0"/>
              <a:t>The Office for Library Advocacy (OLA) supports the efforts of advocates seeking to improve libraries of all types by developing resources, a peer-to-peer advocacy network, and training for advocates at the local, state and national level.</a:t>
            </a:r>
          </a:p>
          <a:p>
            <a:endParaRPr lang="en-US" sz="1200" dirty="0" smtClean="0"/>
          </a:p>
          <a:p>
            <a:r>
              <a:rPr lang="en-US" sz="1200" dirty="0" smtClean="0"/>
              <a:t> In order to achieve this goal, OLA works closely with the Public Information Office, the Chapter Relations Office, the Office for Government Relations, and other ALA units involved in advocacy on behalf of particular types of libraries or particular issues, in order to help better integrate these efforts into the overall advocacy planning and strategies of the association. </a:t>
            </a:r>
          </a:p>
          <a:p>
            <a:endParaRPr lang="en-US" sz="1200" dirty="0" smtClean="0"/>
          </a:p>
          <a:p>
            <a:r>
              <a:rPr lang="en-US" sz="1200" dirty="0" smtClean="0"/>
              <a:t>OLA also works to cultivate future leadership in order to sustain the advocacy efforts of the association.</a:t>
            </a:r>
            <a:r>
              <a:rPr lang="en-US" sz="1200" b="1" dirty="0" smtClean="0">
                <a:latin typeface="Calisto MT (Headings)"/>
                <a:cs typeface="Arial" charset="0"/>
              </a:rPr>
              <a:t> </a:t>
            </a:r>
          </a:p>
          <a:p>
            <a:endParaRPr lang="en-US" sz="4400" b="1" dirty="0" smtClean="0">
              <a:latin typeface="Calisto MT (Headings)"/>
              <a:cs typeface="Arial" charset="0"/>
            </a:endParaRPr>
          </a:p>
          <a:p>
            <a:endParaRPr lang="en-US" sz="4400" b="1" dirty="0" smtClean="0">
              <a:latin typeface="Calisto MT (Headings)"/>
              <a:cs typeface="Arial" charset="0"/>
            </a:endParaRPr>
          </a:p>
          <a:p>
            <a:endParaRPr lang="en-US" sz="3200" b="1" dirty="0" smtClean="0">
              <a:latin typeface="Bookman Old Style" pitchFamily="18" charset="0"/>
              <a:cs typeface="Arial" charset="0"/>
            </a:endParaRPr>
          </a:p>
        </p:txBody>
      </p:sp>
      <p:pic>
        <p:nvPicPr>
          <p:cNvPr id="4" name="Picture 2" descr="https://scontent-a-ord.xx.fbcdn.net/hphotos-ash3/v/t1.0-9/579234_10151597688050243_1090660262_n.jpg?oh=6717410c789a62c7f96b8b016f2786a2&amp;oe=53A8835D"/>
          <p:cNvPicPr>
            <a:picLocks noChangeAspect="1" noChangeArrowheads="1"/>
          </p:cNvPicPr>
          <p:nvPr/>
        </p:nvPicPr>
        <p:blipFill>
          <a:blip r:embed="rId3" cstate="print"/>
          <a:srcRect/>
          <a:stretch>
            <a:fillRect/>
          </a:stretch>
        </p:blipFill>
        <p:spPr bwMode="auto">
          <a:xfrm>
            <a:off x="6781800" y="3733800"/>
            <a:ext cx="2209801" cy="2979507"/>
          </a:xfrm>
          <a:prstGeom prst="rect">
            <a:avLst/>
          </a:prstGeom>
          <a:noFill/>
        </p:spPr>
      </p:pic>
    </p:spTree>
    <p:extLst>
      <p:ext uri="{BB962C8B-B14F-4D97-AF65-F5344CB8AC3E}">
        <p14:creationId xmlns:p14="http://schemas.microsoft.com/office/powerpoint/2010/main" val="10191394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worddocs\m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
            <a:ext cx="5867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6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40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19200" y="2057400"/>
            <a:ext cx="7162800" cy="3046988"/>
          </a:xfrm>
          <a:prstGeom prst="rect">
            <a:avLst/>
          </a:prstGeom>
          <a:noFill/>
          <a:ln w="9525">
            <a:noFill/>
            <a:miter lim="800000"/>
            <a:headEnd/>
            <a:tailEnd/>
          </a:ln>
        </p:spPr>
        <p:txBody>
          <a:bodyPr>
            <a:spAutoFit/>
          </a:bodyPr>
          <a:lstStyle/>
          <a:p>
            <a:r>
              <a:rPr lang="en-US" sz="4400" b="1" dirty="0" smtClean="0">
                <a:solidFill>
                  <a:prstClr val="black"/>
                </a:solidFill>
                <a:latin typeface="Calisto MT (Headings)"/>
                <a:cs typeface="Arial" charset="0"/>
              </a:rPr>
              <a:t>Advocacy</a:t>
            </a:r>
            <a:endParaRPr lang="en-US" sz="4400" b="1" dirty="0">
              <a:solidFill>
                <a:prstClr val="black"/>
              </a:solidFill>
              <a:latin typeface="Calisto MT (Headings)"/>
              <a:cs typeface="Arial" charset="0"/>
            </a:endParaRPr>
          </a:p>
          <a:p>
            <a:endParaRPr lang="en-US" sz="3600" b="1" dirty="0">
              <a:solidFill>
                <a:prstClr val="black"/>
              </a:solidFill>
              <a:latin typeface="Calisto MT (Headings)"/>
              <a:cs typeface="Arial" charset="0"/>
            </a:endParaRPr>
          </a:p>
          <a:p>
            <a:r>
              <a:rPr lang="en-US" sz="2800" b="1" dirty="0" smtClean="0">
                <a:solidFill>
                  <a:prstClr val="black"/>
                </a:solidFill>
                <a:latin typeface="Calisto MT (Headings)"/>
                <a:cs typeface="Arial" charset="0"/>
              </a:rPr>
              <a:t>Advocacy: Turning passive support into educated action. </a:t>
            </a:r>
          </a:p>
          <a:p>
            <a:endParaRPr lang="en-US" sz="2800" b="1" dirty="0">
              <a:solidFill>
                <a:prstClr val="black"/>
              </a:solidFill>
              <a:latin typeface="Calisto MT (Headings)"/>
              <a:cs typeface="Arial" charset="0"/>
            </a:endParaRPr>
          </a:p>
          <a:p>
            <a:r>
              <a:rPr lang="en-US" sz="2800" b="1" dirty="0" smtClean="0">
                <a:solidFill>
                  <a:prstClr val="black"/>
                </a:solidFill>
                <a:latin typeface="Calisto MT (Headings)"/>
                <a:cs typeface="Arial" charset="0"/>
              </a:rPr>
              <a:t>Or: turning support into action.</a:t>
            </a:r>
            <a:endParaRPr lang="en-US" sz="2800" b="1" dirty="0">
              <a:solidFill>
                <a:prstClr val="black"/>
              </a:solidFill>
              <a:latin typeface="Calisto MT (Headings)"/>
              <a:cs typeface="Arial" charset="0"/>
            </a:endParaRPr>
          </a:p>
        </p:txBody>
      </p:sp>
    </p:spTree>
    <p:extLst>
      <p:ext uri="{BB962C8B-B14F-4D97-AF65-F5344CB8AC3E}">
        <p14:creationId xmlns:p14="http://schemas.microsoft.com/office/powerpoint/2010/main" val="4120368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219200" y="2057400"/>
            <a:ext cx="7162800" cy="2677656"/>
          </a:xfrm>
          <a:prstGeom prst="rect">
            <a:avLst/>
          </a:prstGeom>
          <a:noFill/>
          <a:ln w="9525">
            <a:noFill/>
            <a:miter lim="800000"/>
            <a:headEnd/>
            <a:tailEnd/>
          </a:ln>
        </p:spPr>
        <p:txBody>
          <a:bodyPr>
            <a:spAutoFit/>
          </a:bodyPr>
          <a:lstStyle/>
          <a:p>
            <a:r>
              <a:rPr lang="en-US" sz="4400" b="1" dirty="0" smtClean="0">
                <a:latin typeface="Calisto MT (Headings)"/>
                <a:cs typeface="Arial" charset="0"/>
              </a:rPr>
              <a:t>…vs. Public Awareness</a:t>
            </a:r>
            <a:endParaRPr lang="en-US" sz="4400" b="1" dirty="0">
              <a:latin typeface="Calisto MT (Headings)"/>
              <a:cs typeface="Arial" charset="0"/>
            </a:endParaRPr>
          </a:p>
          <a:p>
            <a:endParaRPr lang="en-US" sz="3600" b="1" dirty="0">
              <a:latin typeface="Calisto MT (Headings)"/>
              <a:cs typeface="Arial" charset="0"/>
            </a:endParaRPr>
          </a:p>
          <a:p>
            <a:r>
              <a:rPr lang="en-US" sz="2800" b="1" dirty="0" smtClean="0">
                <a:latin typeface="Calisto MT (Headings)"/>
                <a:cs typeface="Arial" charset="0"/>
              </a:rPr>
              <a:t>Public Awareness: Efforts to inform a given public about a particular issue or idea.</a:t>
            </a:r>
            <a:endParaRPr lang="en-US" sz="2800" b="1" dirty="0">
              <a:latin typeface="Calisto MT (Headings)"/>
              <a:cs typeface="Arial" charset="0"/>
            </a:endParaRPr>
          </a:p>
        </p:txBody>
      </p:sp>
    </p:spTree>
    <p:extLst>
      <p:ext uri="{BB962C8B-B14F-4D97-AF65-F5344CB8AC3E}">
        <p14:creationId xmlns:p14="http://schemas.microsoft.com/office/powerpoint/2010/main" val="35134538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219200" y="1295400"/>
            <a:ext cx="7162800" cy="3754874"/>
          </a:xfrm>
          <a:prstGeom prst="rect">
            <a:avLst/>
          </a:prstGeom>
          <a:noFill/>
          <a:ln w="9525">
            <a:noFill/>
            <a:miter lim="800000"/>
            <a:headEnd/>
            <a:tailEnd/>
          </a:ln>
        </p:spPr>
        <p:txBody>
          <a:bodyPr wrap="square">
            <a:spAutoFit/>
          </a:bodyPr>
          <a:lstStyle/>
          <a:p>
            <a:endParaRPr lang="en-US" sz="9200" b="1" dirty="0" smtClean="0">
              <a:latin typeface="Trebuchet MS"/>
              <a:cs typeface="Trebuchet MS"/>
            </a:endParaRPr>
          </a:p>
          <a:p>
            <a:r>
              <a:rPr lang="en-US" sz="4400" b="1" dirty="0" smtClean="0">
                <a:latin typeface="Calisto MT (Headings)"/>
                <a:cs typeface="Calisto MT (Headings)"/>
              </a:rPr>
              <a:t>…vs. lobbying</a:t>
            </a:r>
            <a:endParaRPr lang="en-US" sz="4400" b="1" dirty="0">
              <a:latin typeface="Calisto MT (Headings)"/>
              <a:cs typeface="Calisto MT (Headings)"/>
            </a:endParaRPr>
          </a:p>
          <a:p>
            <a:endParaRPr lang="en-US" b="1" dirty="0">
              <a:latin typeface="Calisto MT (Headings)"/>
              <a:cs typeface="Calisto MT (Headings)"/>
            </a:endParaRPr>
          </a:p>
          <a:p>
            <a:r>
              <a:rPr lang="en-US" sz="2800" b="1" dirty="0" smtClean="0">
                <a:latin typeface="Calisto MT (Headings)"/>
                <a:cs typeface="Calisto MT (Headings)"/>
              </a:rPr>
              <a:t>Lobbying: to try to influence the thinking of legislators or other public officials for or against a specific cause.</a:t>
            </a:r>
            <a:endParaRPr lang="en-US" sz="2800" b="1" dirty="0">
              <a:latin typeface="Calisto MT (Headings)"/>
              <a:cs typeface="Calisto MT (Headings)"/>
            </a:endParaRPr>
          </a:p>
        </p:txBody>
      </p:sp>
    </p:spTree>
    <p:extLst>
      <p:ext uri="{BB962C8B-B14F-4D97-AF65-F5344CB8AC3E}">
        <p14:creationId xmlns:p14="http://schemas.microsoft.com/office/powerpoint/2010/main" val="7571477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676400" y="1447800"/>
          <a:ext cx="5791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4613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437</TotalTime>
  <Words>280</Words>
  <Application>Microsoft Macintosh PowerPoint</Application>
  <PresentationFormat>On-screen Show (4:3)</PresentationFormat>
  <Paragraphs>148</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Civic</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vt:lpstr>
      <vt:lpstr>PowerPoint Presentation</vt:lpstr>
      <vt:lpstr>Strategic Plan</vt:lpstr>
      <vt:lpstr>Visioning Questions</vt:lpstr>
      <vt:lpstr>PowerPoint Presentation</vt:lpstr>
      <vt:lpstr>PowerPoint Presentation</vt:lpstr>
      <vt:lpstr>PowerPoint Presentation</vt:lpstr>
      <vt:lpstr>PowerPoint Presentation</vt:lpstr>
      <vt:lpstr>PowerPoint Presentation</vt:lpstr>
    </vt:vector>
  </TitlesOfParts>
  <Company>American Library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jfalcon</dc:creator>
  <cp:lastModifiedBy>Shirley Roberts</cp:lastModifiedBy>
  <cp:revision>24</cp:revision>
  <dcterms:created xsi:type="dcterms:W3CDTF">2014-09-15T20:56:05Z</dcterms:created>
  <dcterms:modified xsi:type="dcterms:W3CDTF">2014-10-06T20:50:13Z</dcterms:modified>
</cp:coreProperties>
</file>