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64" autoAdjust="0"/>
    <p:restoredTop sz="77567" autoAdjust="0"/>
  </p:normalViewPr>
  <p:slideViewPr>
    <p:cSldViewPr snapToGrid="0">
      <p:cViewPr varScale="1">
        <p:scale>
          <a:sx n="66" d="100"/>
          <a:sy n="66" d="100"/>
        </p:scale>
        <p:origin x="1195"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848A1-E125-403D-9C8D-7966340FCB64}" type="datetimeFigureOut">
              <a:rPr lang="en-US" smtClean="0"/>
              <a:t>7/17/2020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17E94-304B-4C1A-BC64-46328AC8145E}" type="slidenum">
              <a:rPr lang="en-US" smtClean="0"/>
              <a:t>‹#›</a:t>
            </a:fld>
            <a:endParaRPr lang="en-US" dirty="0"/>
          </a:p>
        </p:txBody>
      </p:sp>
    </p:spTree>
    <p:extLst>
      <p:ext uri="{BB962C8B-B14F-4D97-AF65-F5344CB8AC3E}">
        <p14:creationId xmlns:p14="http://schemas.microsoft.com/office/powerpoint/2010/main" val="4026366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2</a:t>
            </a:fld>
            <a:endParaRPr lang="en-US" dirty="0"/>
          </a:p>
        </p:txBody>
      </p:sp>
    </p:spTree>
    <p:extLst>
      <p:ext uri="{BB962C8B-B14F-4D97-AF65-F5344CB8AC3E}">
        <p14:creationId xmlns:p14="http://schemas.microsoft.com/office/powerpoint/2010/main" val="2433679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Mariko</a:t>
            </a:r>
          </a:p>
          <a:p>
            <a:endParaRPr lang="en-US" dirty="0" smtClean="0"/>
          </a:p>
          <a:p>
            <a:pPr lvl="1"/>
            <a:r>
              <a:rPr lang="en-US" sz="1200" u="none" strike="noStrike" kern="1200" dirty="0" smtClean="0">
                <a:solidFill>
                  <a:schemeClr val="tx1"/>
                </a:solidFill>
                <a:effectLst/>
                <a:latin typeface="+mn-lt"/>
                <a:ea typeface="+mn-ea"/>
                <a:cs typeface="+mn-cs"/>
              </a:rPr>
              <a:t>If so, what did you change it to?  </a:t>
            </a:r>
            <a:endParaRPr lang="en-US" sz="1100" u="sng" kern="1200" dirty="0" smtClean="0">
              <a:solidFill>
                <a:schemeClr val="tx1"/>
              </a:solidFill>
              <a:effectLst/>
              <a:latin typeface="+mn-lt"/>
              <a:ea typeface="+mn-ea"/>
              <a:cs typeface="+mn-cs"/>
            </a:endParaRPr>
          </a:p>
          <a:p>
            <a:pPr lvl="1"/>
            <a:r>
              <a:rPr lang="en-US" sz="1200" u="none" strike="noStrike" kern="1200" dirty="0" smtClean="0">
                <a:solidFill>
                  <a:schemeClr val="tx1"/>
                </a:solidFill>
                <a:effectLst/>
                <a:latin typeface="+mn-lt"/>
                <a:ea typeface="+mn-ea"/>
                <a:cs typeface="+mn-cs"/>
              </a:rPr>
              <a:t>What was your process in doing so?  </a:t>
            </a:r>
            <a:endParaRPr lang="en-US" sz="1100" u="sng" kern="1200" dirty="0" smtClean="0">
              <a:solidFill>
                <a:schemeClr val="tx1"/>
              </a:solidFill>
              <a:effectLst/>
              <a:latin typeface="+mn-lt"/>
              <a:ea typeface="+mn-ea"/>
              <a:cs typeface="+mn-cs"/>
            </a:endParaRPr>
          </a:p>
          <a:p>
            <a:pPr lvl="1"/>
            <a:r>
              <a:rPr lang="en-US" sz="1200" u="none" strike="noStrike" kern="1200" dirty="0" smtClean="0">
                <a:solidFill>
                  <a:schemeClr val="tx1"/>
                </a:solidFill>
                <a:effectLst/>
                <a:latin typeface="+mn-lt"/>
                <a:ea typeface="+mn-ea"/>
                <a:cs typeface="+mn-cs"/>
              </a:rPr>
              <a:t>Did you have and roadblocks along the way? </a:t>
            </a:r>
            <a:endParaRPr lang="en-US" sz="1100"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11</a:t>
            </a:fld>
            <a:endParaRPr lang="en-US" dirty="0"/>
          </a:p>
        </p:txBody>
      </p:sp>
    </p:spTree>
    <p:extLst>
      <p:ext uri="{BB962C8B-B14F-4D97-AF65-F5344CB8AC3E}">
        <p14:creationId xmlns:p14="http://schemas.microsoft.com/office/powerpoint/2010/main" val="1094576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12</a:t>
            </a:fld>
            <a:endParaRPr lang="en-US" dirty="0"/>
          </a:p>
        </p:txBody>
      </p:sp>
    </p:spTree>
    <p:extLst>
      <p:ext uri="{BB962C8B-B14F-4D97-AF65-F5344CB8AC3E}">
        <p14:creationId xmlns:p14="http://schemas.microsoft.com/office/powerpoint/2010/main" val="2078412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13</a:t>
            </a:fld>
            <a:endParaRPr lang="en-US" dirty="0"/>
          </a:p>
        </p:txBody>
      </p:sp>
    </p:spTree>
    <p:extLst>
      <p:ext uri="{BB962C8B-B14F-4D97-AF65-F5344CB8AC3E}">
        <p14:creationId xmlns:p14="http://schemas.microsoft.com/office/powerpoint/2010/main" val="40689537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And self-reflection – start, continue,</a:t>
            </a:r>
            <a:r>
              <a:rPr lang="en-US" baseline="0" dirty="0" smtClean="0"/>
              <a:t> stop</a:t>
            </a:r>
          </a:p>
          <a:p>
            <a:pPr marL="228600" indent="-228600">
              <a:buAutoNum type="arabicPeriod"/>
            </a:pPr>
            <a:endParaRPr lang="en-US" baseline="0" dirty="0" smtClean="0"/>
          </a:p>
          <a:p>
            <a:pPr marL="228600" indent="-228600">
              <a:buAutoNum type="arabicPeriod"/>
            </a:pPr>
            <a:r>
              <a:rPr lang="en-US" dirty="0" smtClean="0"/>
              <a:t>TSRT membership/steering committee</a:t>
            </a:r>
          </a:p>
          <a:p>
            <a:pPr marL="228600" indent="-228600">
              <a:buAutoNum type="arabicPeriod"/>
            </a:pPr>
            <a:r>
              <a:rPr lang="en-US" dirty="0" smtClean="0"/>
              <a:t>TSRT conference sessions</a:t>
            </a:r>
          </a:p>
          <a:p>
            <a:pPr marL="228600" indent="-228600">
              <a:buAutoNum type="arabicPeriod"/>
            </a:pPr>
            <a:r>
              <a:rPr lang="en-US" dirty="0" smtClean="0"/>
              <a:t>TSRT leadership</a:t>
            </a:r>
          </a:p>
          <a:p>
            <a:pPr marL="0" indent="0">
              <a:buNone/>
            </a:pPr>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14</a:t>
            </a:fld>
            <a:endParaRPr lang="en-US" dirty="0"/>
          </a:p>
        </p:txBody>
      </p:sp>
    </p:spTree>
    <p:extLst>
      <p:ext uri="{BB962C8B-B14F-4D97-AF65-F5344CB8AC3E}">
        <p14:creationId xmlns:p14="http://schemas.microsoft.com/office/powerpoint/2010/main" val="3985814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NOTE:</a:t>
            </a:r>
            <a:r>
              <a:rPr lang="en-US" baseline="0" dirty="0" smtClean="0"/>
              <a:t> </a:t>
            </a:r>
            <a:r>
              <a:rPr lang="en-US" sz="1200" u="none" strike="noStrike" kern="1200" dirty="0" smtClean="0">
                <a:solidFill>
                  <a:schemeClr val="tx1"/>
                </a:solidFill>
                <a:effectLst/>
                <a:latin typeface="+mn-lt"/>
                <a:ea typeface="+mn-ea"/>
                <a:cs typeface="+mn-cs"/>
              </a:rPr>
              <a:t>“Otherism” is a real thing – to call something out by definition is saying that it is different somehow, and therefore it is not the ‘norm’.  How do you help find our diverse titles without adding to the issue of ‘othering’ them in some way?</a:t>
            </a:r>
            <a:endParaRPr lang="en-US" sz="1200"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3</a:t>
            </a:fld>
            <a:endParaRPr lang="en-US" dirty="0"/>
          </a:p>
        </p:txBody>
      </p:sp>
    </p:spTree>
    <p:extLst>
      <p:ext uri="{BB962C8B-B14F-4D97-AF65-F5344CB8AC3E}">
        <p14:creationId xmlns:p14="http://schemas.microsoft.com/office/powerpoint/2010/main" val="1860660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a:t>
            </a:r>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4</a:t>
            </a:fld>
            <a:endParaRPr lang="en-US" dirty="0"/>
          </a:p>
        </p:txBody>
      </p:sp>
    </p:spTree>
    <p:extLst>
      <p:ext uri="{BB962C8B-B14F-4D97-AF65-F5344CB8AC3E}">
        <p14:creationId xmlns:p14="http://schemas.microsoft.com/office/powerpoint/2010/main" val="2061999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Mariko</a:t>
            </a:r>
          </a:p>
          <a:p>
            <a:endParaRPr lang="en-US" dirty="0" smtClean="0"/>
          </a:p>
          <a:p>
            <a:pPr lvl="0"/>
            <a:r>
              <a:rPr lang="en-US" sz="1200" u="none" strike="noStrike" kern="1200" dirty="0" smtClean="0">
                <a:solidFill>
                  <a:schemeClr val="tx1"/>
                </a:solidFill>
                <a:effectLst/>
                <a:latin typeface="+mn-lt"/>
                <a:ea typeface="+mn-ea"/>
                <a:cs typeface="+mn-cs"/>
              </a:rPr>
              <a:t>Added discussion prompts:</a:t>
            </a:r>
          </a:p>
          <a:p>
            <a:pPr lvl="0"/>
            <a:r>
              <a:rPr lang="en-US" sz="1200" u="none" strike="noStrike" kern="1200" dirty="0" smtClean="0">
                <a:solidFill>
                  <a:schemeClr val="tx1"/>
                </a:solidFill>
                <a:effectLst/>
                <a:latin typeface="+mn-lt"/>
                <a:ea typeface="+mn-ea"/>
                <a:cs typeface="+mn-cs"/>
              </a:rPr>
              <a:t>Why?</a:t>
            </a:r>
            <a:endParaRPr lang="en-US" sz="1200" u="sng" kern="1200" dirty="0" smtClean="0">
              <a:solidFill>
                <a:schemeClr val="tx1"/>
              </a:solidFill>
              <a:effectLst/>
              <a:latin typeface="+mn-lt"/>
              <a:ea typeface="+mn-ea"/>
              <a:cs typeface="+mn-cs"/>
            </a:endParaRPr>
          </a:p>
          <a:p>
            <a:pPr lvl="0"/>
            <a:r>
              <a:rPr lang="en-US" sz="1200" u="none" strike="noStrike" kern="1200" dirty="0" smtClean="0">
                <a:solidFill>
                  <a:schemeClr val="tx1"/>
                </a:solidFill>
                <a:effectLst/>
                <a:latin typeface="+mn-lt"/>
                <a:ea typeface="+mn-ea"/>
                <a:cs typeface="+mn-cs"/>
              </a:rPr>
              <a:t>If you add this information – how would you go about doing it?  What are your roadblocks?</a:t>
            </a:r>
            <a:endParaRPr lang="en-US" sz="1200" u="sng" kern="1200" dirty="0" smtClean="0">
              <a:solidFill>
                <a:schemeClr val="tx1"/>
              </a:solidFill>
              <a:effectLst/>
              <a:latin typeface="+mn-lt"/>
              <a:ea typeface="+mn-ea"/>
              <a:cs typeface="+mn-cs"/>
            </a:endParaRPr>
          </a:p>
          <a:p>
            <a:pPr lvl="0"/>
            <a:r>
              <a:rPr lang="en-US" sz="1200" u="none" strike="noStrike" kern="1200" dirty="0" smtClean="0">
                <a:solidFill>
                  <a:schemeClr val="tx1"/>
                </a:solidFill>
                <a:effectLst/>
                <a:latin typeface="+mn-lt"/>
                <a:ea typeface="+mn-ea"/>
                <a:cs typeface="+mn-cs"/>
              </a:rPr>
              <a:t>Where do you pull this information from?  What are the requirements in adding this data?  Must it be included on the work itself somewhere?</a:t>
            </a:r>
            <a:endParaRPr lang="en-US" sz="1200"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5</a:t>
            </a:fld>
            <a:endParaRPr lang="en-US" dirty="0"/>
          </a:p>
        </p:txBody>
      </p:sp>
    </p:spTree>
    <p:extLst>
      <p:ext uri="{BB962C8B-B14F-4D97-AF65-F5344CB8AC3E}">
        <p14:creationId xmlns:p14="http://schemas.microsoft.com/office/powerpoint/2010/main" val="2092765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a:t>
            </a:r>
          </a:p>
          <a:p>
            <a:endParaRPr lang="en-US" dirty="0" smtClean="0"/>
          </a:p>
          <a:p>
            <a:pPr lvl="0"/>
            <a:r>
              <a:rPr lang="en-US" sz="1200" u="none" strike="noStrike" kern="1200" dirty="0" smtClean="0">
                <a:solidFill>
                  <a:schemeClr val="tx1"/>
                </a:solidFill>
                <a:effectLst/>
                <a:latin typeface="+mn-lt"/>
                <a:ea typeface="+mn-ea"/>
                <a:cs typeface="+mn-cs"/>
              </a:rPr>
              <a:t>Added discussion prompts:</a:t>
            </a:r>
          </a:p>
          <a:p>
            <a:pPr lvl="0"/>
            <a:r>
              <a:rPr lang="en-US" sz="1200" u="none" strike="noStrike" kern="1200" dirty="0" smtClean="0">
                <a:solidFill>
                  <a:schemeClr val="tx1"/>
                </a:solidFill>
                <a:effectLst/>
                <a:latin typeface="+mn-lt"/>
                <a:ea typeface="+mn-ea"/>
                <a:cs typeface="+mn-cs"/>
              </a:rPr>
              <a:t>Why?</a:t>
            </a:r>
            <a:endParaRPr lang="en-US" sz="1200" u="sng" kern="1200" dirty="0" smtClean="0">
              <a:solidFill>
                <a:schemeClr val="tx1"/>
              </a:solidFill>
              <a:effectLst/>
              <a:latin typeface="+mn-lt"/>
              <a:ea typeface="+mn-ea"/>
              <a:cs typeface="+mn-cs"/>
            </a:endParaRPr>
          </a:p>
          <a:p>
            <a:pPr lvl="0"/>
            <a:r>
              <a:rPr lang="en-US" sz="1200" u="none" strike="noStrike" kern="1200" dirty="0" smtClean="0">
                <a:solidFill>
                  <a:schemeClr val="tx1"/>
                </a:solidFill>
                <a:effectLst/>
                <a:latin typeface="+mn-lt"/>
                <a:ea typeface="+mn-ea"/>
                <a:cs typeface="+mn-cs"/>
              </a:rPr>
              <a:t>If you add this information – how would you go about doing it?  What are your roadblocks?</a:t>
            </a:r>
            <a:endParaRPr lang="en-US" sz="1200" u="sng" kern="1200" dirty="0" smtClean="0">
              <a:solidFill>
                <a:schemeClr val="tx1"/>
              </a:solidFill>
              <a:effectLst/>
              <a:latin typeface="+mn-lt"/>
              <a:ea typeface="+mn-ea"/>
              <a:cs typeface="+mn-cs"/>
            </a:endParaRPr>
          </a:p>
          <a:p>
            <a:pPr lvl="0"/>
            <a:r>
              <a:rPr lang="en-US" sz="1200" u="none" strike="noStrike" kern="1200" dirty="0" smtClean="0">
                <a:solidFill>
                  <a:schemeClr val="tx1"/>
                </a:solidFill>
                <a:effectLst/>
                <a:latin typeface="+mn-lt"/>
                <a:ea typeface="+mn-ea"/>
                <a:cs typeface="+mn-cs"/>
              </a:rPr>
              <a:t>Where do you pull this information from?  What are the requirements in adding this data?  Must it be included on the work itself somewhere?</a:t>
            </a:r>
            <a:endParaRPr lang="en-US" sz="1200"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6</a:t>
            </a:fld>
            <a:endParaRPr lang="en-US" dirty="0"/>
          </a:p>
        </p:txBody>
      </p:sp>
    </p:spTree>
    <p:extLst>
      <p:ext uri="{BB962C8B-B14F-4D97-AF65-F5344CB8AC3E}">
        <p14:creationId xmlns:p14="http://schemas.microsoft.com/office/powerpoint/2010/main" val="3520361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Mariko (secondary</a:t>
            </a:r>
            <a:r>
              <a:rPr lang="en-US" baseline="0" dirty="0" smtClean="0"/>
              <a:t> – Emily)</a:t>
            </a:r>
            <a:endParaRPr lang="en-US" dirty="0" smtClean="0"/>
          </a:p>
          <a:p>
            <a:endParaRPr lang="en-US" dirty="0" smtClean="0"/>
          </a:p>
          <a:p>
            <a:r>
              <a:rPr lang="en-US" dirty="0" smtClean="0"/>
              <a:t>Added discussion prompts:</a:t>
            </a:r>
          </a:p>
          <a:p>
            <a:pPr lvl="1"/>
            <a:r>
              <a:rPr lang="en-US" sz="1200" u="none" strike="noStrike" kern="1200" dirty="0" smtClean="0">
                <a:solidFill>
                  <a:schemeClr val="tx1"/>
                </a:solidFill>
                <a:effectLst/>
                <a:latin typeface="+mn-lt"/>
                <a:ea typeface="+mn-ea"/>
                <a:cs typeface="+mn-cs"/>
              </a:rPr>
              <a:t>Does it map in your discovery layer?</a:t>
            </a:r>
            <a:endParaRPr lang="en-US" sz="1100" u="sng" kern="1200" dirty="0" smtClean="0">
              <a:solidFill>
                <a:schemeClr val="tx1"/>
              </a:solidFill>
              <a:effectLst/>
              <a:latin typeface="+mn-lt"/>
              <a:ea typeface="+mn-ea"/>
              <a:cs typeface="+mn-cs"/>
            </a:endParaRPr>
          </a:p>
          <a:p>
            <a:pPr lvl="1"/>
            <a:r>
              <a:rPr lang="en-US" sz="1200" u="none" strike="noStrike" kern="1200" dirty="0" smtClean="0">
                <a:solidFill>
                  <a:schemeClr val="tx1"/>
                </a:solidFill>
                <a:effectLst/>
                <a:latin typeface="+mn-lt"/>
                <a:ea typeface="+mn-ea"/>
                <a:cs typeface="+mn-cs"/>
              </a:rPr>
              <a:t>Are you teaching staff how to search them in your ILS if they don’t display in your discovery layer?</a:t>
            </a:r>
            <a:endParaRPr lang="en-US" sz="1100" u="sng" kern="1200" dirty="0" smtClean="0">
              <a:solidFill>
                <a:schemeClr val="tx1"/>
              </a:solidFill>
              <a:effectLst/>
              <a:latin typeface="+mn-lt"/>
              <a:ea typeface="+mn-ea"/>
              <a:cs typeface="+mn-cs"/>
            </a:endParaRPr>
          </a:p>
          <a:p>
            <a:pPr lvl="1"/>
            <a:r>
              <a:rPr lang="en-US" sz="1200" u="none" strike="noStrike" kern="1200" dirty="0" smtClean="0">
                <a:solidFill>
                  <a:schemeClr val="tx1"/>
                </a:solidFill>
                <a:effectLst/>
                <a:latin typeface="+mn-lt"/>
                <a:ea typeface="+mn-ea"/>
                <a:cs typeface="+mn-cs"/>
              </a:rPr>
              <a:t>What about the subjectivity of it:</a:t>
            </a:r>
            <a:endParaRPr lang="en-US" sz="1100" u="sng" kern="1200" dirty="0" smtClean="0">
              <a:solidFill>
                <a:schemeClr val="tx1"/>
              </a:solidFill>
              <a:effectLst/>
              <a:latin typeface="+mn-lt"/>
              <a:ea typeface="+mn-ea"/>
              <a:cs typeface="+mn-cs"/>
            </a:endParaRPr>
          </a:p>
          <a:p>
            <a:pPr lvl="2"/>
            <a:r>
              <a:rPr lang="en-US" sz="1200" u="none" strike="noStrike" kern="1200" dirty="0" smtClean="0">
                <a:solidFill>
                  <a:schemeClr val="tx1"/>
                </a:solidFill>
                <a:effectLst/>
                <a:latin typeface="+mn-lt"/>
                <a:ea typeface="+mn-ea"/>
                <a:cs typeface="+mn-cs"/>
              </a:rPr>
              <a:t>Ex: Hypothetically – what if an author previously identifies as a different pronoun and later changes their pronoun identification, would you retroactively change that?</a:t>
            </a:r>
            <a:endParaRPr lang="en-US" sz="1100" u="sng" kern="1200" dirty="0" smtClean="0">
              <a:solidFill>
                <a:schemeClr val="tx1"/>
              </a:solidFill>
              <a:effectLst/>
              <a:latin typeface="+mn-lt"/>
              <a:ea typeface="+mn-ea"/>
              <a:cs typeface="+mn-cs"/>
            </a:endParaRPr>
          </a:p>
          <a:p>
            <a:pPr lvl="2"/>
            <a:r>
              <a:rPr lang="en-US" sz="1200" u="none" strike="noStrike" kern="1200" dirty="0" smtClean="0">
                <a:solidFill>
                  <a:schemeClr val="tx1"/>
                </a:solidFill>
                <a:effectLst/>
                <a:latin typeface="+mn-lt"/>
                <a:ea typeface="+mn-ea"/>
                <a:cs typeface="+mn-cs"/>
              </a:rPr>
              <a:t>Do you think this is authority work rather than 385/386</a:t>
            </a:r>
            <a:endParaRPr lang="en-US" sz="1100" u="sng" kern="1200" dirty="0" smtClean="0">
              <a:solidFill>
                <a:schemeClr val="tx1"/>
              </a:solidFill>
              <a:effectLst/>
              <a:latin typeface="+mn-lt"/>
              <a:ea typeface="+mn-ea"/>
              <a:cs typeface="+mn-cs"/>
            </a:endParaRPr>
          </a:p>
          <a:p>
            <a:pPr lvl="2"/>
            <a:r>
              <a:rPr lang="en-US" sz="1200" u="none" strike="noStrike" kern="1200" dirty="0" smtClean="0">
                <a:solidFill>
                  <a:schemeClr val="tx1"/>
                </a:solidFill>
                <a:effectLst/>
                <a:latin typeface="+mn-lt"/>
                <a:ea typeface="+mn-ea"/>
                <a:cs typeface="+mn-cs"/>
              </a:rPr>
              <a:t>Do you adhere to the adage “it must be on the book” to record on the bib record?</a:t>
            </a:r>
            <a:endParaRPr lang="en-US" sz="1100" u="sng" kern="1200" dirty="0" smtClean="0">
              <a:solidFill>
                <a:schemeClr val="tx1"/>
              </a:solidFill>
              <a:effectLst/>
              <a:latin typeface="+mn-lt"/>
              <a:ea typeface="+mn-ea"/>
              <a:cs typeface="+mn-cs"/>
            </a:endParaRPr>
          </a:p>
          <a:p>
            <a:pPr lvl="1"/>
            <a:r>
              <a:rPr lang="en-US" sz="1200" u="none" strike="noStrike" kern="1200" dirty="0" smtClean="0">
                <a:solidFill>
                  <a:schemeClr val="tx1"/>
                </a:solidFill>
                <a:effectLst/>
                <a:latin typeface="+mn-lt"/>
                <a:ea typeface="+mn-ea"/>
                <a:cs typeface="+mn-cs"/>
              </a:rPr>
              <a:t>Catalogers can’t read all books to find this information – how are you getting this data to them to add to records?</a:t>
            </a:r>
            <a:endParaRPr lang="en-US" sz="1100"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7</a:t>
            </a:fld>
            <a:endParaRPr lang="en-US" dirty="0"/>
          </a:p>
        </p:txBody>
      </p:sp>
    </p:spTree>
    <p:extLst>
      <p:ext uri="{BB962C8B-B14F-4D97-AF65-F5344CB8AC3E}">
        <p14:creationId xmlns:p14="http://schemas.microsoft.com/office/powerpoint/2010/main" val="1285921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a:t>
            </a:r>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8</a:t>
            </a:fld>
            <a:endParaRPr lang="en-US" dirty="0"/>
          </a:p>
        </p:txBody>
      </p:sp>
    </p:spTree>
    <p:extLst>
      <p:ext uri="{BB962C8B-B14F-4D97-AF65-F5344CB8AC3E}">
        <p14:creationId xmlns:p14="http://schemas.microsoft.com/office/powerpoint/2010/main" val="1590238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a:t>
            </a:r>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9</a:t>
            </a:fld>
            <a:endParaRPr lang="en-US" dirty="0"/>
          </a:p>
        </p:txBody>
      </p:sp>
    </p:spTree>
    <p:extLst>
      <p:ext uri="{BB962C8B-B14F-4D97-AF65-F5344CB8AC3E}">
        <p14:creationId xmlns:p14="http://schemas.microsoft.com/office/powerpoint/2010/main" val="1022065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kern="1200" dirty="0" smtClean="0">
                <a:solidFill>
                  <a:schemeClr val="tx1"/>
                </a:solidFill>
                <a:effectLst/>
                <a:latin typeface="+mn-lt"/>
                <a:ea typeface="+mn-ea"/>
                <a:cs typeface="+mn-cs"/>
              </a:rPr>
              <a:t>Expansion on the issue: many arguments have been made about censorship on this topic, stating that all individuals have a right to write about anything, and we as a society should not contribute to this idea that only books written as #ownvoice carry value.  </a:t>
            </a:r>
            <a:endParaRPr lang="en-US" sz="1200" u="sng"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4617E94-304B-4C1A-BC64-46328AC8145E}" type="slidenum">
              <a:rPr lang="en-US" smtClean="0"/>
              <a:t>10</a:t>
            </a:fld>
            <a:endParaRPr lang="en-US" dirty="0"/>
          </a:p>
        </p:txBody>
      </p:sp>
    </p:spTree>
    <p:extLst>
      <p:ext uri="{BB962C8B-B14F-4D97-AF65-F5344CB8AC3E}">
        <p14:creationId xmlns:p14="http://schemas.microsoft.com/office/powerpoint/2010/main" val="2805490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dirty="0"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7/17/2020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7/17/2020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7/17/2020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7/17/2020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7/17/2020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7/17/2020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7/17/2020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7/17/2020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dirty="0"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7/17/2020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7/17/2020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EDI/DEI </a:t>
            </a:r>
            <a:r>
              <a:rPr lang="en-US" dirty="0"/>
              <a:t>in Cataloging and </a:t>
            </a:r>
            <a:r>
              <a:rPr lang="en-US" dirty="0" smtClean="0"/>
              <a:t>Discovery: A </a:t>
            </a:r>
            <a:r>
              <a:rPr lang="en-US" dirty="0"/>
              <a:t>Brainstorming Discussion</a:t>
            </a:r>
          </a:p>
        </p:txBody>
      </p:sp>
      <p:sp>
        <p:nvSpPr>
          <p:cNvPr id="3" name="Subtitle 2"/>
          <p:cNvSpPr>
            <a:spLocks noGrp="1"/>
          </p:cNvSpPr>
          <p:nvPr>
            <p:ph type="subTitle" idx="1"/>
          </p:nvPr>
        </p:nvSpPr>
        <p:spPr/>
        <p:txBody>
          <a:bodyPr/>
          <a:lstStyle/>
          <a:p>
            <a:r>
              <a:rPr lang="en-US" dirty="0" smtClean="0"/>
              <a:t>Brought to you by the Technical </a:t>
            </a:r>
            <a:r>
              <a:rPr lang="en-US" dirty="0"/>
              <a:t>Services Round </a:t>
            </a:r>
            <a:r>
              <a:rPr lang="en-US" dirty="0" smtClean="0"/>
              <a:t>Table, OLA</a:t>
            </a:r>
            <a:endParaRPr lang="en-US" dirty="0"/>
          </a:p>
        </p:txBody>
      </p:sp>
    </p:spTree>
    <p:extLst>
      <p:ext uri="{BB962C8B-B14F-4D97-AF65-F5344CB8AC3E}">
        <p14:creationId xmlns:p14="http://schemas.microsoft.com/office/powerpoint/2010/main" val="1804343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8:</a:t>
            </a:r>
            <a:endParaRPr lang="en-US" dirty="0"/>
          </a:p>
        </p:txBody>
      </p:sp>
      <p:sp>
        <p:nvSpPr>
          <p:cNvPr id="3" name="Content Placeholder 2"/>
          <p:cNvSpPr>
            <a:spLocks noGrp="1"/>
          </p:cNvSpPr>
          <p:nvPr>
            <p:ph idx="1"/>
          </p:nvPr>
        </p:nvSpPr>
        <p:spPr>
          <a:xfrm>
            <a:off x="294967" y="2222287"/>
            <a:ext cx="11621729" cy="4340745"/>
          </a:xfrm>
        </p:spPr>
        <p:txBody>
          <a:bodyPr>
            <a:normAutofit/>
          </a:bodyPr>
          <a:lstStyle/>
          <a:p>
            <a:pPr marL="0" indent="0">
              <a:buNone/>
            </a:pPr>
            <a:r>
              <a:rPr lang="en-US" sz="2800" dirty="0"/>
              <a:t>The book </a:t>
            </a:r>
            <a:r>
              <a:rPr lang="en-US" sz="2800" i="1" dirty="0"/>
              <a:t>American Dirt </a:t>
            </a:r>
            <a:r>
              <a:rPr lang="en-US" sz="2800" dirty="0"/>
              <a:t>by Jeanine Cummins was met with significant controversy due to the author identifying as White yet writing a book about the Mexican migrant experience, while also receiving a seven-figure advance. </a:t>
            </a:r>
            <a:endParaRPr lang="en-US" sz="2800" dirty="0" smtClean="0"/>
          </a:p>
          <a:p>
            <a:pPr marL="0" indent="0">
              <a:buNone/>
            </a:pPr>
            <a:endParaRPr lang="en-US" sz="2800" dirty="0"/>
          </a:p>
          <a:p>
            <a:pPr marL="0" indent="0">
              <a:buNone/>
            </a:pPr>
            <a:r>
              <a:rPr lang="en-US" sz="2800" dirty="0" smtClean="0"/>
              <a:t>As </a:t>
            </a:r>
            <a:r>
              <a:rPr lang="en-US" sz="2800" dirty="0"/>
              <a:t>catalogers, do we have an obligation to note that this book is not #</a:t>
            </a:r>
            <a:r>
              <a:rPr lang="en-US" sz="2800" dirty="0"/>
              <a:t>ownvoice</a:t>
            </a:r>
            <a:r>
              <a:rPr lang="en-US" sz="2800" dirty="0"/>
              <a:t>?  What are the ethical considerations in adding or not adding own voice information to the records? </a:t>
            </a:r>
          </a:p>
        </p:txBody>
      </p:sp>
    </p:spTree>
    <p:extLst>
      <p:ext uri="{BB962C8B-B14F-4D97-AF65-F5344CB8AC3E}">
        <p14:creationId xmlns:p14="http://schemas.microsoft.com/office/powerpoint/2010/main" val="12773368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9:</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a:t>Have you translated your ‘illegal aliens’ subject headings to a different heading? If not, why not? </a:t>
            </a:r>
          </a:p>
        </p:txBody>
      </p:sp>
    </p:spTree>
    <p:extLst>
      <p:ext uri="{BB962C8B-B14F-4D97-AF65-F5344CB8AC3E}">
        <p14:creationId xmlns:p14="http://schemas.microsoft.com/office/powerpoint/2010/main" val="1719345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10:</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a:t>Are there other subject headings you have proactively changed ahead of LC under the umbrella of racial equality</a:t>
            </a:r>
          </a:p>
        </p:txBody>
      </p:sp>
    </p:spTree>
    <p:extLst>
      <p:ext uri="{BB962C8B-B14F-4D97-AF65-F5344CB8AC3E}">
        <p14:creationId xmlns:p14="http://schemas.microsoft.com/office/powerpoint/2010/main" val="2191374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DISCUSSION</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What else is on your mind regarding EDI/DEI in Technical Services?</a:t>
            </a:r>
            <a:endParaRPr lang="en-US" sz="4000" dirty="0"/>
          </a:p>
        </p:txBody>
      </p:sp>
    </p:spTree>
    <p:extLst>
      <p:ext uri="{BB962C8B-B14F-4D97-AF65-F5344CB8AC3E}">
        <p14:creationId xmlns:p14="http://schemas.microsoft.com/office/powerpoint/2010/main" val="270281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 Next steps… And THANK YOU!</a:t>
            </a:r>
            <a:endParaRPr lang="en-US" dirty="0"/>
          </a:p>
        </p:txBody>
      </p:sp>
      <p:pic>
        <p:nvPicPr>
          <p:cNvPr id="4" name="Content Placeholder 3" descr="Asking Defining Questions - Excelsior College OWL"/>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94402" y="2104513"/>
            <a:ext cx="6803193" cy="4535462"/>
          </a:xfrm>
        </p:spPr>
      </p:pic>
    </p:spTree>
    <p:extLst>
      <p:ext uri="{BB962C8B-B14F-4D97-AF65-F5344CB8AC3E}">
        <p14:creationId xmlns:p14="http://schemas.microsoft.com/office/powerpoint/2010/main" val="131495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 and best practices</a:t>
            </a:r>
            <a:endParaRPr lang="en-US" dirty="0"/>
          </a:p>
        </p:txBody>
      </p:sp>
      <p:sp>
        <p:nvSpPr>
          <p:cNvPr id="3" name="Content Placeholder 2"/>
          <p:cNvSpPr>
            <a:spLocks noGrp="1"/>
          </p:cNvSpPr>
          <p:nvPr>
            <p:ph idx="1"/>
          </p:nvPr>
        </p:nvSpPr>
        <p:spPr>
          <a:xfrm>
            <a:off x="0" y="1902542"/>
            <a:ext cx="12191999" cy="4955458"/>
          </a:xfrm>
        </p:spPr>
        <p:txBody>
          <a:bodyPr>
            <a:normAutofit fontScale="92500" lnSpcReduction="20000"/>
          </a:bodyPr>
          <a:lstStyle/>
          <a:p>
            <a:r>
              <a:rPr lang="en-US" dirty="0" smtClean="0"/>
              <a:t>WHO</a:t>
            </a:r>
          </a:p>
          <a:p>
            <a:pPr lvl="1"/>
            <a:r>
              <a:rPr lang="en-US" dirty="0" smtClean="0"/>
              <a:t>Emily O’Neal – Vice-Chair TSRT and incoming Chair TSRT, Technical Services Manager, Deschutes Public Library</a:t>
            </a:r>
          </a:p>
          <a:p>
            <a:pPr lvl="1"/>
            <a:r>
              <a:rPr lang="en-US" dirty="0" smtClean="0"/>
              <a:t>Amy Mihelich – Chair TSRT, Cataloging Librarian, WCCLS</a:t>
            </a:r>
          </a:p>
          <a:p>
            <a:pPr lvl="1"/>
            <a:r>
              <a:rPr lang="en-US" dirty="0" smtClean="0"/>
              <a:t>Mariko Kershaw – Cataloging Librarian, WCCLS</a:t>
            </a:r>
          </a:p>
          <a:p>
            <a:pPr lvl="1"/>
            <a:r>
              <a:rPr lang="en-US" dirty="0" smtClean="0"/>
              <a:t>Robert Kohl – TSRT Steering Committee Member</a:t>
            </a:r>
          </a:p>
          <a:p>
            <a:r>
              <a:rPr lang="en-US" dirty="0" smtClean="0"/>
              <a:t>WHAT</a:t>
            </a:r>
          </a:p>
          <a:p>
            <a:pPr lvl="1"/>
            <a:r>
              <a:rPr lang="en-US" dirty="0" smtClean="0"/>
              <a:t>Active discussion and participation</a:t>
            </a:r>
          </a:p>
          <a:p>
            <a:r>
              <a:rPr lang="en-US" dirty="0" smtClean="0"/>
              <a:t>WHY</a:t>
            </a:r>
          </a:p>
          <a:p>
            <a:pPr lvl="1"/>
            <a:r>
              <a:rPr lang="en-US" dirty="0" smtClean="0"/>
              <a:t>To collaborate with colleagues across the State on a common need</a:t>
            </a:r>
          </a:p>
          <a:p>
            <a:r>
              <a:rPr lang="en-US" dirty="0" smtClean="0"/>
              <a:t>HOW</a:t>
            </a:r>
          </a:p>
          <a:p>
            <a:pPr lvl="1"/>
            <a:r>
              <a:rPr lang="en-US" dirty="0" smtClean="0"/>
              <a:t>Pre-selected discussion prompts will be asked</a:t>
            </a:r>
          </a:p>
          <a:p>
            <a:pPr lvl="1"/>
            <a:r>
              <a:rPr lang="en-US" dirty="0" smtClean="0"/>
              <a:t>I’ll call on members of TSRT to kick off discussion</a:t>
            </a:r>
          </a:p>
          <a:p>
            <a:pPr lvl="1"/>
            <a:r>
              <a:rPr lang="en-US" dirty="0" smtClean="0"/>
              <a:t>Active participation from those on the call to answer and discuss</a:t>
            </a:r>
          </a:p>
          <a:p>
            <a:pPr lvl="1"/>
            <a:r>
              <a:rPr lang="en-US" dirty="0" smtClean="0"/>
              <a:t>Review chat</a:t>
            </a:r>
          </a:p>
          <a:p>
            <a:pPr lvl="1"/>
            <a:r>
              <a:rPr lang="en-US" dirty="0" smtClean="0"/>
              <a:t>Proceed to next question</a:t>
            </a:r>
            <a:endParaRPr lang="en-US" dirty="0"/>
          </a:p>
        </p:txBody>
      </p:sp>
    </p:spTree>
    <p:extLst>
      <p:ext uri="{BB962C8B-B14F-4D97-AF65-F5344CB8AC3E}">
        <p14:creationId xmlns:p14="http://schemas.microsoft.com/office/powerpoint/2010/main" val="3197652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Autofit/>
          </a:bodyPr>
          <a:lstStyle/>
          <a:p>
            <a:pPr marL="0" indent="0">
              <a:buNone/>
            </a:pPr>
            <a:r>
              <a:rPr lang="en-US" sz="3600" dirty="0"/>
              <a:t>Do we, as catalogers or metadata experts, have a responsibility to help highlight diversity in our collections?  </a:t>
            </a:r>
            <a:endParaRPr lang="en-US" sz="3600" dirty="0" smtClean="0"/>
          </a:p>
          <a:p>
            <a:pPr marL="0" indent="0">
              <a:buNone/>
            </a:pPr>
            <a:endParaRPr lang="en-US" sz="3600" dirty="0"/>
          </a:p>
          <a:p>
            <a:pPr marL="0" indent="0">
              <a:buNone/>
            </a:pPr>
            <a:r>
              <a:rPr lang="en-US" sz="3600" dirty="0" smtClean="0"/>
              <a:t>If </a:t>
            </a:r>
            <a:r>
              <a:rPr lang="en-US" sz="3600" dirty="0"/>
              <a:t>so, what does that look like?  If not, why </a:t>
            </a:r>
            <a:r>
              <a:rPr lang="en-US" sz="3600" dirty="0" smtClean="0"/>
              <a:t>not?</a:t>
            </a:r>
            <a:endParaRPr lang="en-US" sz="3600" dirty="0"/>
          </a:p>
        </p:txBody>
      </p:sp>
    </p:spTree>
    <p:extLst>
      <p:ext uri="{BB962C8B-B14F-4D97-AF65-F5344CB8AC3E}">
        <p14:creationId xmlns:p14="http://schemas.microsoft.com/office/powerpoint/2010/main" val="268348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a:t>What initiatives have you implemented within your tech services departments to support </a:t>
            </a:r>
            <a:r>
              <a:rPr lang="en-US" sz="4800" dirty="0" smtClean="0"/>
              <a:t>EDI/DEI principles? </a:t>
            </a:r>
            <a:endParaRPr lang="en-US" sz="4800" dirty="0"/>
          </a:p>
        </p:txBody>
      </p:sp>
    </p:spTree>
    <p:extLst>
      <p:ext uri="{BB962C8B-B14F-4D97-AF65-F5344CB8AC3E}">
        <p14:creationId xmlns:p14="http://schemas.microsoft.com/office/powerpoint/2010/main" val="59110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noAutofit/>
          </a:bodyPr>
          <a:lstStyle/>
          <a:p>
            <a:pPr marL="0" indent="0">
              <a:buNone/>
            </a:pPr>
            <a:r>
              <a:rPr lang="en-US" sz="3600" dirty="0"/>
              <a:t>Your library staff have asked your cataloging department to add information to the bibliographic record that would include if the author identifies as a non-dominant gender, race, sexual orientation, religion, etc. - what is your response? </a:t>
            </a:r>
          </a:p>
        </p:txBody>
      </p:sp>
    </p:spTree>
    <p:extLst>
      <p:ext uri="{BB962C8B-B14F-4D97-AF65-F5344CB8AC3E}">
        <p14:creationId xmlns:p14="http://schemas.microsoft.com/office/powerpoint/2010/main" val="2889080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4:</a:t>
            </a:r>
            <a:endParaRPr lang="en-US" dirty="0"/>
          </a:p>
        </p:txBody>
      </p:sp>
      <p:sp>
        <p:nvSpPr>
          <p:cNvPr id="3" name="Content Placeholder 2"/>
          <p:cNvSpPr>
            <a:spLocks noGrp="1"/>
          </p:cNvSpPr>
          <p:nvPr>
            <p:ph idx="1"/>
          </p:nvPr>
        </p:nvSpPr>
        <p:spPr/>
        <p:txBody>
          <a:bodyPr>
            <a:noAutofit/>
          </a:bodyPr>
          <a:lstStyle/>
          <a:p>
            <a:pPr marL="0" indent="0">
              <a:buNone/>
            </a:pPr>
            <a:r>
              <a:rPr lang="en-US" sz="3600" dirty="0"/>
              <a:t>Same question but about characters: Your library staff have asked your cataloging department to add information to the bibliographic record that would include if the a character identifies as a non-dominant gender, race, sexual orientation, religion, etc. - what is your response? </a:t>
            </a:r>
          </a:p>
        </p:txBody>
      </p:sp>
    </p:spTree>
    <p:extLst>
      <p:ext uri="{BB962C8B-B14F-4D97-AF65-F5344CB8AC3E}">
        <p14:creationId xmlns:p14="http://schemas.microsoft.com/office/powerpoint/2010/main" val="3993853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5:</a:t>
            </a:r>
            <a:endParaRPr lang="en-US" dirty="0"/>
          </a:p>
        </p:txBody>
      </p:sp>
      <p:sp>
        <p:nvSpPr>
          <p:cNvPr id="3" name="Content Placeholder 2"/>
          <p:cNvSpPr>
            <a:spLocks noGrp="1"/>
          </p:cNvSpPr>
          <p:nvPr>
            <p:ph idx="1"/>
          </p:nvPr>
        </p:nvSpPr>
        <p:spPr>
          <a:xfrm>
            <a:off x="206477" y="2222287"/>
            <a:ext cx="11828207" cy="4060526"/>
          </a:xfrm>
        </p:spPr>
        <p:txBody>
          <a:bodyPr>
            <a:normAutofit lnSpcReduction="10000"/>
          </a:bodyPr>
          <a:lstStyle/>
          <a:p>
            <a:pPr marL="0" indent="0">
              <a:buNone/>
            </a:pPr>
            <a:r>
              <a:rPr lang="en-US" sz="3600" dirty="0"/>
              <a:t>Is your library adding the </a:t>
            </a:r>
            <a:r>
              <a:rPr lang="en-US" sz="3600" dirty="0" smtClean="0"/>
              <a:t>385/386 </a:t>
            </a:r>
            <a:r>
              <a:rPr lang="en-US" sz="3600" dirty="0"/>
              <a:t>lcgft</a:t>
            </a:r>
            <a:r>
              <a:rPr lang="en-US" sz="3600" dirty="0"/>
              <a:t> (Audience and Creator/Contributor Characteristics, Library of Congress Faceted Vocabularies) to your bibliographic records?  </a:t>
            </a:r>
            <a:endParaRPr lang="en-US" sz="3600" dirty="0" smtClean="0"/>
          </a:p>
          <a:p>
            <a:pPr marL="0" indent="0">
              <a:buNone/>
            </a:pPr>
            <a:endParaRPr lang="en-US" sz="3600" dirty="0"/>
          </a:p>
          <a:p>
            <a:pPr marL="0" indent="0">
              <a:buNone/>
            </a:pPr>
            <a:r>
              <a:rPr lang="en-US" sz="3600" dirty="0" smtClean="0"/>
              <a:t>If </a:t>
            </a:r>
            <a:r>
              <a:rPr lang="en-US" sz="3600" dirty="0"/>
              <a:t>so, can you speak to your experience with these</a:t>
            </a:r>
            <a:r>
              <a:rPr lang="en-US" sz="3600" dirty="0" smtClean="0"/>
              <a:t>? If not, why not? </a:t>
            </a:r>
            <a:endParaRPr lang="en-US" sz="3600" dirty="0"/>
          </a:p>
        </p:txBody>
      </p:sp>
    </p:spTree>
    <p:extLst>
      <p:ext uri="{BB962C8B-B14F-4D97-AF65-F5344CB8AC3E}">
        <p14:creationId xmlns:p14="http://schemas.microsoft.com/office/powerpoint/2010/main" val="3701114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6:</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Have </a:t>
            </a:r>
            <a:r>
              <a:rPr lang="en-US" sz="4000" dirty="0"/>
              <a:t>you identified ways to help non-tech services staff find diverse titles easily for purposes of displays, reading recommendations, title lists, marketing, </a:t>
            </a:r>
            <a:r>
              <a:rPr lang="en-US" sz="4000" dirty="0" smtClean="0"/>
              <a:t>etc..? </a:t>
            </a:r>
            <a:endParaRPr lang="en-US" sz="4000" dirty="0"/>
          </a:p>
        </p:txBody>
      </p:sp>
    </p:spTree>
    <p:extLst>
      <p:ext uri="{BB962C8B-B14F-4D97-AF65-F5344CB8AC3E}">
        <p14:creationId xmlns:p14="http://schemas.microsoft.com/office/powerpoint/2010/main" val="3868658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7:</a:t>
            </a:r>
            <a:endParaRPr lang="en-US" dirty="0"/>
          </a:p>
        </p:txBody>
      </p:sp>
      <p:sp>
        <p:nvSpPr>
          <p:cNvPr id="3" name="Content Placeholder 2"/>
          <p:cNvSpPr>
            <a:spLocks noGrp="1"/>
          </p:cNvSpPr>
          <p:nvPr>
            <p:ph idx="1"/>
          </p:nvPr>
        </p:nvSpPr>
        <p:spPr>
          <a:xfrm>
            <a:off x="818712" y="2222287"/>
            <a:ext cx="10554574" cy="4134268"/>
          </a:xfrm>
        </p:spPr>
        <p:txBody>
          <a:bodyPr>
            <a:normAutofit lnSpcReduction="10000"/>
          </a:bodyPr>
          <a:lstStyle/>
          <a:p>
            <a:pPr marL="0" indent="0">
              <a:buNone/>
            </a:pPr>
            <a:r>
              <a:rPr lang="en-US" sz="3600" dirty="0"/>
              <a:t>Have you identified ways to help customers find diverse titles easily? </a:t>
            </a:r>
            <a:endParaRPr lang="en-US" sz="3600" dirty="0" smtClean="0"/>
          </a:p>
          <a:p>
            <a:pPr marL="0" indent="0">
              <a:buNone/>
            </a:pPr>
            <a:endParaRPr lang="en-US" sz="3600" dirty="0"/>
          </a:p>
          <a:p>
            <a:pPr marL="0" indent="0">
              <a:buNone/>
            </a:pPr>
            <a:r>
              <a:rPr lang="en-US" sz="3600" dirty="0" smtClean="0"/>
              <a:t>Are </a:t>
            </a:r>
            <a:r>
              <a:rPr lang="en-US" sz="3600" dirty="0"/>
              <a:t>customers able to do this autonomously or does it require staff assistance and/or require a learning moment to know how to do it successfully? </a:t>
            </a:r>
          </a:p>
        </p:txBody>
      </p:sp>
    </p:spTree>
    <p:extLst>
      <p:ext uri="{BB962C8B-B14F-4D97-AF65-F5344CB8AC3E}">
        <p14:creationId xmlns:p14="http://schemas.microsoft.com/office/powerpoint/2010/main" val="9577105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TM03457503[[fn=Quotable]]</Template>
  <TotalTime>120</TotalTime>
  <Words>929</Words>
  <Application>Microsoft Office PowerPoint</Application>
  <PresentationFormat>Widescreen</PresentationFormat>
  <Paragraphs>104</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Century Gothic</vt:lpstr>
      <vt:lpstr>Wingdings 2</vt:lpstr>
      <vt:lpstr>Quotable</vt:lpstr>
      <vt:lpstr>EDI/DEI in Cataloging and Discovery: A Brainstorming Discussion</vt:lpstr>
      <vt:lpstr>Introductions and best practices</vt:lpstr>
      <vt:lpstr>Question 1:</vt:lpstr>
      <vt:lpstr>Question 2:</vt:lpstr>
      <vt:lpstr>QUESTION 3:</vt:lpstr>
      <vt:lpstr>Question 4:</vt:lpstr>
      <vt:lpstr>Question 5:</vt:lpstr>
      <vt:lpstr>Question 6:</vt:lpstr>
      <vt:lpstr>Question 7:</vt:lpstr>
      <vt:lpstr>Question 8:</vt:lpstr>
      <vt:lpstr>Question 9:</vt:lpstr>
      <vt:lpstr>Question 10:</vt:lpstr>
      <vt:lpstr>OPEN DISCUSSION</vt:lpstr>
      <vt:lpstr>Now what? Next steps… And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 in Cataloging and Discovery Brainstorming Discussion</dc:title>
  <dc:creator>Emily O'Neal</dc:creator>
  <cp:lastModifiedBy>Emily O'Neal</cp:lastModifiedBy>
  <cp:revision>12</cp:revision>
  <dcterms:created xsi:type="dcterms:W3CDTF">2020-07-15T21:09:52Z</dcterms:created>
  <dcterms:modified xsi:type="dcterms:W3CDTF">2020-07-17T16:33:53Z</dcterms:modified>
</cp:coreProperties>
</file>